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2C1E86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2C1E86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2C1E86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4805" y="1366537"/>
            <a:ext cx="4942789" cy="150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rgbClr val="2C1E86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778821" y="9394631"/>
            <a:ext cx="227964" cy="195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slide" Target="slide10.xml"/><Relationship Id="rId4" Type="http://schemas.openxmlformats.org/officeDocument/2006/relationships/image" Target="../media/image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.xml"/><Relationship Id="rId3" Type="http://schemas.openxmlformats.org/officeDocument/2006/relationships/slide" Target="slide11.xml"/><Relationship Id="rId4" Type="http://schemas.openxmlformats.org/officeDocument/2006/relationships/image" Target="../media/image18.png"/><Relationship Id="rId5" Type="http://schemas.openxmlformats.org/officeDocument/2006/relationships/slide" Target="slide1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slide" Target="slide11.xml"/><Relationship Id="rId4" Type="http://schemas.openxmlformats.org/officeDocument/2006/relationships/slide" Target="slide12.xml"/><Relationship Id="rId5" Type="http://schemas.openxmlformats.org/officeDocument/2006/relationships/slide" Target="slide13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slide" Target="slide10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Relationship Id="rId3" Type="http://schemas.openxmlformats.org/officeDocument/2006/relationships/slide" Target="slide10.xml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6" Type="http://schemas.openxmlformats.org/officeDocument/2006/relationships/slide" Target="slide16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slide" Target="slide16.xml"/><Relationship Id="rId5" Type="http://schemas.openxmlformats.org/officeDocument/2006/relationships/slide" Target="slide17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slide" Target="slide17.xml"/><Relationship Id="rId4" Type="http://schemas.openxmlformats.org/officeDocument/2006/relationships/image" Target="../media/image27.jpg"/><Relationship Id="rId5" Type="http://schemas.openxmlformats.org/officeDocument/2006/relationships/slide" Target="slide18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slide" Target="slide18.xml"/><Relationship Id="rId4" Type="http://schemas.openxmlformats.org/officeDocument/2006/relationships/slide" Target="slide17.xml"/><Relationship Id="rId5" Type="http://schemas.openxmlformats.org/officeDocument/2006/relationships/image" Target="../media/image29.jpg"/><Relationship Id="rId6" Type="http://schemas.openxmlformats.org/officeDocument/2006/relationships/slide" Target="slide19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9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0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image" Target="../media/image3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slide" Target="slide4.xml"/><Relationship Id="rId4" Type="http://schemas.openxmlformats.org/officeDocument/2006/relationships/image" Target="../media/image4.jpg"/><Relationship Id="rId5" Type="http://schemas.openxmlformats.org/officeDocument/2006/relationships/slide" Target="slide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slide" Target="slide5.xml"/><Relationship Id="rId4" Type="http://schemas.openxmlformats.org/officeDocument/2006/relationships/image" Target="../media/image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slide" Target="slide7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image" Target="../media/image13.jpg"/><Relationship Id="rId9" Type="http://schemas.openxmlformats.org/officeDocument/2006/relationships/slide" Target="slide8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image" Target="../media/image15.jpg"/><Relationship Id="rId4" Type="http://schemas.openxmlformats.org/officeDocument/2006/relationships/slide" Target="slide10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805" y="1366537"/>
            <a:ext cx="4864735" cy="150622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32200"/>
              </a:lnSpc>
              <a:spcBef>
                <a:spcPts val="90"/>
              </a:spcBef>
            </a:pPr>
            <a:r>
              <a:rPr dirty="0" spc="10"/>
              <a:t>Clustering </a:t>
            </a:r>
            <a:r>
              <a:rPr dirty="0" spc="15"/>
              <a:t>and Comparing </a:t>
            </a:r>
            <a:r>
              <a:rPr dirty="0" spc="10"/>
              <a:t>the </a:t>
            </a:r>
            <a:r>
              <a:rPr dirty="0" spc="15"/>
              <a:t> Neighborhoods</a:t>
            </a:r>
            <a:r>
              <a:rPr dirty="0" spc="-10"/>
              <a:t> </a:t>
            </a:r>
            <a:r>
              <a:rPr dirty="0" spc="10"/>
              <a:t>of</a:t>
            </a:r>
            <a:r>
              <a:rPr dirty="0" spc="-5"/>
              <a:t> </a:t>
            </a:r>
            <a:r>
              <a:rPr dirty="0" spc="20"/>
              <a:t>New</a:t>
            </a:r>
            <a:r>
              <a:rPr dirty="0" spc="-5"/>
              <a:t> </a:t>
            </a:r>
            <a:r>
              <a:rPr dirty="0" spc="-35"/>
              <a:t>York</a:t>
            </a:r>
            <a:r>
              <a:rPr dirty="0" spc="-5"/>
              <a:t> </a:t>
            </a:r>
            <a:r>
              <a:rPr dirty="0" spc="10"/>
              <a:t>City </a:t>
            </a:r>
            <a:r>
              <a:rPr dirty="0" spc="-600"/>
              <a:t> </a:t>
            </a:r>
            <a:r>
              <a:rPr dirty="0" spc="15"/>
              <a:t>and</a:t>
            </a:r>
            <a:r>
              <a:rPr dirty="0"/>
              <a:t> </a:t>
            </a:r>
            <a:r>
              <a:rPr dirty="0" spc="-30"/>
              <a:t>Toronto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7144" y="3599657"/>
            <a:ext cx="1658620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50"/>
              </a:lnSpc>
            </a:pPr>
            <a:r>
              <a:rPr dirty="0" sz="1700" spc="10" b="1">
                <a:solidFill>
                  <a:srgbClr val="F6962B"/>
                </a:solidFill>
                <a:latin typeface="Palatino Linotype"/>
                <a:cs typeface="Palatino Linotype"/>
              </a:rPr>
              <a:t>Ammar</a:t>
            </a:r>
            <a:r>
              <a:rPr dirty="0" sz="1700" spc="-50" b="1">
                <a:solidFill>
                  <a:srgbClr val="F6962B"/>
                </a:solidFill>
                <a:latin typeface="Palatino Linotype"/>
                <a:cs typeface="Palatino Linotype"/>
              </a:rPr>
              <a:t> </a:t>
            </a:r>
            <a:r>
              <a:rPr dirty="0" sz="1700" spc="-15" b="1">
                <a:solidFill>
                  <a:srgbClr val="F6962B"/>
                </a:solidFill>
                <a:latin typeface="Palatino Linotype"/>
                <a:cs typeface="Palatino Linotype"/>
              </a:rPr>
              <a:t>Alyousfi</a:t>
            </a:r>
            <a:endParaRPr sz="1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dirty="0" sz="1200" spc="-70">
                <a:solidFill>
                  <a:srgbClr val="282726"/>
                </a:solidFill>
                <a:latin typeface="Cambria"/>
                <a:cs typeface="Cambria"/>
              </a:rPr>
              <a:t>17</a:t>
            </a:r>
            <a:r>
              <a:rPr dirty="0" sz="1200" spc="15">
                <a:solidFill>
                  <a:srgbClr val="282726"/>
                </a:solidFill>
                <a:latin typeface="Cambria"/>
                <a:cs typeface="Cambria"/>
              </a:rPr>
              <a:t> </a:t>
            </a:r>
            <a:r>
              <a:rPr dirty="0" sz="1200" spc="30">
                <a:solidFill>
                  <a:srgbClr val="282726"/>
                </a:solidFill>
                <a:latin typeface="Cambria"/>
                <a:cs typeface="Cambria"/>
              </a:rPr>
              <a:t>November</a:t>
            </a:r>
            <a:r>
              <a:rPr dirty="0" sz="1200" spc="15">
                <a:solidFill>
                  <a:srgbClr val="282726"/>
                </a:solidFill>
                <a:latin typeface="Cambria"/>
                <a:cs typeface="Cambria"/>
              </a:rPr>
              <a:t> </a:t>
            </a:r>
            <a:r>
              <a:rPr dirty="0" sz="1200" spc="-70">
                <a:solidFill>
                  <a:srgbClr val="282726"/>
                </a:solidFill>
                <a:latin typeface="Cambria"/>
                <a:cs typeface="Cambria"/>
              </a:rPr>
              <a:t>2019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50" y="3270250"/>
            <a:ext cx="6772275" cy="3533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30315" y="8454643"/>
            <a:ext cx="1226185" cy="212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10" b="1">
                <a:latin typeface="Times New Roman"/>
                <a:cs typeface="Times New Roman"/>
              </a:rPr>
              <a:t>By: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spc="10" b="1">
                <a:latin typeface="Times New Roman"/>
                <a:cs typeface="Times New Roman"/>
              </a:rPr>
              <a:t>Utkarsh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spc="10" b="1">
                <a:latin typeface="Times New Roman"/>
                <a:cs typeface="Times New Roman"/>
              </a:rPr>
              <a:t>Joshi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3467" y="9394631"/>
            <a:ext cx="158750" cy="1955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100" spc="-65">
                <a:latin typeface="Cambria"/>
                <a:cs typeface="Cambria"/>
              </a:rPr>
              <a:t>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221" y="945901"/>
            <a:ext cx="5913277" cy="9571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198" y="2161843"/>
            <a:ext cx="6074410" cy="2559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13: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</a:t>
            </a:r>
            <a:r>
              <a:rPr dirty="0" sz="1100" spc="5">
                <a:latin typeface="Cambria"/>
                <a:cs typeface="Cambria"/>
              </a:rPr>
              <a:t>enue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840"/>
              </a:spcBef>
              <a:tabLst>
                <a:tab pos="391795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2.2	</a:t>
            </a:r>
            <a:r>
              <a:rPr dirty="0" sz="1200" spc="-25" b="1">
                <a:latin typeface="Palatino Linotype"/>
                <a:cs typeface="Palatino Linotype"/>
              </a:rPr>
              <a:t>Toronto</a:t>
            </a:r>
            <a:endParaRPr sz="1200">
              <a:latin typeface="Palatino Linotype"/>
              <a:cs typeface="Palatino Linotype"/>
            </a:endParaRPr>
          </a:p>
          <a:p>
            <a:pPr algn="just" marL="50800" marR="43180">
              <a:lnSpc>
                <a:spcPct val="133400"/>
              </a:lnSpc>
              <a:spcBef>
                <a:spcPts val="745"/>
              </a:spcBef>
            </a:pPr>
            <a:r>
              <a:rPr dirty="0" sz="1100" spc="10">
                <a:latin typeface="Cambria"/>
                <a:cs typeface="Cambria"/>
              </a:rPr>
              <a:t>Similar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5">
                <a:latin typeface="Cambria"/>
                <a:cs typeface="Cambria"/>
              </a:rPr>
              <a:t>what </a:t>
            </a:r>
            <a:r>
              <a:rPr dirty="0" sz="1100" spc="5">
                <a:latin typeface="Cambria"/>
                <a:cs typeface="Cambria"/>
              </a:rPr>
              <a:t>has </a:t>
            </a:r>
            <a:r>
              <a:rPr dirty="0" sz="1100" spc="-5">
                <a:latin typeface="Cambria"/>
                <a:cs typeface="Cambria"/>
              </a:rPr>
              <a:t>been </a:t>
            </a:r>
            <a:r>
              <a:rPr dirty="0" sz="1100" spc="15">
                <a:latin typeface="Cambria"/>
                <a:cs typeface="Cambria"/>
              </a:rPr>
              <a:t>done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114">
                <a:latin typeface="Cambria"/>
                <a:cs typeface="Cambria"/>
              </a:rPr>
              <a:t>NYC,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describes the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5">
                <a:latin typeface="Cambria"/>
                <a:cs typeface="Cambria"/>
              </a:rPr>
              <a:t>neigh-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borhoods </a:t>
            </a:r>
            <a:r>
              <a:rPr dirty="0" sz="1100" spc="15">
                <a:latin typeface="Cambria"/>
                <a:cs typeface="Cambria"/>
              </a:rPr>
              <a:t>was </a:t>
            </a:r>
            <a:r>
              <a:rPr dirty="0" sz="1100" spc="-10">
                <a:latin typeface="Cambria"/>
                <a:cs typeface="Cambria"/>
              </a:rPr>
              <a:t>created;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14</a:t>
            </a:r>
            <a:r>
              <a:rPr dirty="0" sz="1100" spc="-60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part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it.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 dataframe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" b="1">
                <a:latin typeface="Palatino Linotype"/>
                <a:cs typeface="Palatino Linotype"/>
              </a:rPr>
              <a:t>7,700</a:t>
            </a:r>
            <a:r>
              <a:rPr dirty="0" sz="1100" spc="-10" b="1">
                <a:latin typeface="Palatino Linotype"/>
                <a:cs typeface="Palatino Linotype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Toronto.</a:t>
            </a:r>
            <a:endParaRPr sz="1100">
              <a:latin typeface="Cambria"/>
              <a:cs typeface="Cambria"/>
            </a:endParaRPr>
          </a:p>
          <a:p>
            <a:pPr algn="just" marL="50800" marR="43180" indent="214629">
              <a:lnSpc>
                <a:spcPct val="133400"/>
              </a:lnSpc>
            </a:pPr>
            <a:r>
              <a:rPr dirty="0" sz="1100" spc="10">
                <a:latin typeface="Cambria"/>
                <a:cs typeface="Cambria"/>
              </a:rPr>
              <a:t>Different numbers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 spc="30">
                <a:latin typeface="Cambria"/>
                <a:cs typeface="Cambria"/>
              </a:rPr>
              <a:t>found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different </a:t>
            </a:r>
            <a:r>
              <a:rPr dirty="0" sz="1100" spc="10">
                <a:latin typeface="Cambria"/>
                <a:cs typeface="Cambria"/>
              </a:rPr>
              <a:t>neighborhoods: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20">
                <a:latin typeface="Cambria"/>
                <a:cs typeface="Cambria"/>
              </a:rPr>
              <a:t>example, </a:t>
            </a:r>
            <a:r>
              <a:rPr dirty="0" sz="1100" spc="10">
                <a:latin typeface="Cambria"/>
                <a:cs typeface="Cambria"/>
              </a:rPr>
              <a:t>data about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78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>
                <a:latin typeface="Cambria"/>
                <a:cs typeface="Cambria"/>
              </a:rPr>
              <a:t>returned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30">
                <a:latin typeface="Cambria"/>
                <a:cs typeface="Cambria"/>
              </a:rPr>
              <a:t>Agincourt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65">
                <a:latin typeface="Cambria"/>
                <a:cs typeface="Cambria"/>
              </a:rPr>
              <a:t>64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5">
                <a:latin typeface="Cambria"/>
                <a:cs typeface="Cambria"/>
              </a:rPr>
              <a:t>for Berczy </a:t>
            </a:r>
            <a:r>
              <a:rPr dirty="0" sz="1100" spc="10">
                <a:latin typeface="Cambria"/>
                <a:cs typeface="Cambria"/>
              </a:rPr>
              <a:t>Park </a:t>
            </a:r>
            <a:r>
              <a:rPr dirty="0" sz="1100" spc="5">
                <a:latin typeface="Cambria"/>
                <a:cs typeface="Cambria"/>
              </a:rPr>
              <a:t>neighbor-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hood.</a:t>
            </a:r>
            <a:endParaRPr sz="1100">
              <a:latin typeface="Cambria"/>
              <a:cs typeface="Cambria"/>
            </a:endParaRPr>
          </a:p>
          <a:p>
            <a:pPr algn="just" marL="50800" marR="431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10">
                <a:latin typeface="Cambria"/>
                <a:cs typeface="Cambria"/>
              </a:rPr>
              <a:t>mentioned </a:t>
            </a:r>
            <a:r>
              <a:rPr dirty="0" sz="1100" spc="15">
                <a:latin typeface="Cambria"/>
                <a:cs typeface="Cambria"/>
              </a:rPr>
              <a:t>above,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45">
                <a:latin typeface="Cambria"/>
                <a:cs typeface="Cambria"/>
              </a:rPr>
              <a:t>7,700 </a:t>
            </a:r>
            <a:r>
              <a:rPr dirty="0" sz="1100" spc="15">
                <a:latin typeface="Cambria"/>
                <a:cs typeface="Cambria"/>
              </a:rPr>
              <a:t>venues was </a:t>
            </a:r>
            <a:r>
              <a:rPr dirty="0" sz="1100" spc="5">
                <a:latin typeface="Cambria"/>
                <a:cs typeface="Cambria"/>
              </a:rPr>
              <a:t>returned.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Each </a:t>
            </a:r>
            <a:r>
              <a:rPr dirty="0" sz="1100" spc="20">
                <a:latin typeface="Cambria"/>
                <a:cs typeface="Cambria"/>
              </a:rPr>
              <a:t>venue of </a:t>
            </a:r>
            <a:r>
              <a:rPr dirty="0" sz="1100" spc="10">
                <a:latin typeface="Cambria"/>
                <a:cs typeface="Cambria"/>
              </a:rPr>
              <a:t>them </a:t>
            </a:r>
            <a:r>
              <a:rPr dirty="0" sz="1100" spc="-5">
                <a:latin typeface="Cambria"/>
                <a:cs typeface="Cambria"/>
              </a:rPr>
              <a:t>be-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longs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500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unique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categories.</a:t>
            </a:r>
            <a:r>
              <a:rPr dirty="0" baseline="27777" sz="1200">
                <a:latin typeface="Cambria"/>
                <a:cs typeface="Cambria"/>
                <a:hlinkClick r:id="rId3" action="ppaction://hlinksldjump"/>
              </a:rPr>
              <a:t>1</a:t>
            </a:r>
            <a:endParaRPr baseline="27777" sz="1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857" y="4924592"/>
            <a:ext cx="5928866" cy="92288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99998" y="8000606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 h="0">
                <a:moveTo>
                  <a:pt x="0" y="0"/>
                </a:moveTo>
                <a:lnTo>
                  <a:pt x="238892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49198" y="6106705"/>
            <a:ext cx="6074410" cy="2207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14: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</a:t>
            </a:r>
            <a:r>
              <a:rPr dirty="0" sz="1100" spc="5">
                <a:latin typeface="Cambria"/>
                <a:cs typeface="Cambria"/>
              </a:rPr>
              <a:t>enue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400" spc="15" b="1">
                <a:latin typeface="Palatino Linotype"/>
                <a:cs typeface="Palatino Linotype"/>
              </a:rPr>
              <a:t>Part</a:t>
            </a:r>
            <a:r>
              <a:rPr dirty="0" sz="1400" spc="-85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III</a:t>
            </a:r>
            <a:endParaRPr sz="1400">
              <a:latin typeface="Palatino Linotype"/>
              <a:cs typeface="Palatino Linotype"/>
            </a:endParaRPr>
          </a:p>
          <a:p>
            <a:pPr marL="50800">
              <a:lnSpc>
                <a:spcPct val="100000"/>
              </a:lnSpc>
              <a:spcBef>
                <a:spcPts val="910"/>
              </a:spcBef>
            </a:pPr>
            <a:r>
              <a:rPr dirty="0" sz="2050" spc="5" b="1">
                <a:latin typeface="Palatino Linotype"/>
                <a:cs typeface="Palatino Linotype"/>
              </a:rPr>
              <a:t>Exploratory</a:t>
            </a:r>
            <a:r>
              <a:rPr dirty="0" sz="2050" spc="-5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Data</a:t>
            </a:r>
            <a:r>
              <a:rPr dirty="0" sz="2050" spc="-5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Analysis</a:t>
            </a:r>
            <a:endParaRPr sz="2050">
              <a:latin typeface="Palatino Linotype"/>
              <a:cs typeface="Palatino Linotype"/>
            </a:endParaRPr>
          </a:p>
          <a:p>
            <a:pPr marL="50800" marR="43180">
              <a:lnSpc>
                <a:spcPct val="133400"/>
              </a:lnSpc>
              <a:spcBef>
                <a:spcPts val="1345"/>
              </a:spcBef>
            </a:pP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section,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datasets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produced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previous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section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explored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via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effective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visual- </a:t>
            </a:r>
            <a:r>
              <a:rPr dirty="0" sz="1100" spc="-2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izations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understand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better.</a:t>
            </a:r>
            <a:endParaRPr sz="1100">
              <a:latin typeface="Cambria"/>
              <a:cs typeface="Cambria"/>
            </a:endParaRPr>
          </a:p>
          <a:p>
            <a:pPr marL="50800" marR="43180" indent="154305">
              <a:lnSpc>
                <a:spcPct val="101499"/>
              </a:lnSpc>
              <a:spcBef>
                <a:spcPts val="690"/>
              </a:spcBef>
            </a:pPr>
            <a:r>
              <a:rPr dirty="0" baseline="27777" sz="1050" spc="15">
                <a:latin typeface="Cambria"/>
                <a:cs typeface="Cambria"/>
              </a:rPr>
              <a:t>1</a:t>
            </a:r>
            <a:r>
              <a:rPr dirty="0" sz="900" spc="10">
                <a:latin typeface="Cambria"/>
                <a:cs typeface="Cambria"/>
              </a:rPr>
              <a:t>In</a:t>
            </a:r>
            <a:r>
              <a:rPr dirty="0" sz="900" spc="110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fact,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no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venue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data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was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returned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for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the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postal-code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areas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contain</a:t>
            </a:r>
            <a:r>
              <a:rPr dirty="0" sz="900" spc="11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these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neighborhoods.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Remember</a:t>
            </a:r>
            <a:r>
              <a:rPr dirty="0" sz="900" spc="11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 </a:t>
            </a:r>
            <a:r>
              <a:rPr dirty="0" sz="900" spc="-185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previously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records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represent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neighborhoods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share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same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postal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code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were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merged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together.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44280"/>
            <a:ext cx="5998210" cy="3161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135"/>
              </a:spcBef>
              <a:buFont typeface="Palatino Linotype"/>
              <a:buAutoNum type="arabicPlain"/>
              <a:tabLst>
                <a:tab pos="285750" algn="l"/>
                <a:tab pos="286385" algn="l"/>
              </a:tabLst>
            </a:pPr>
            <a:r>
              <a:rPr dirty="0" sz="1400" spc="20" b="1">
                <a:latin typeface="Palatino Linotype"/>
                <a:cs typeface="Palatino Linotype"/>
              </a:rPr>
              <a:t>Most</a:t>
            </a:r>
            <a:r>
              <a:rPr dirty="0" sz="1400" spc="-10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Common</a:t>
            </a:r>
            <a:r>
              <a:rPr dirty="0" sz="1400" spc="-5" b="1">
                <a:latin typeface="Palatino Linotype"/>
                <a:cs typeface="Palatino Linotype"/>
              </a:rPr>
              <a:t> </a:t>
            </a:r>
            <a:r>
              <a:rPr dirty="0" sz="1400" spc="-15" b="1">
                <a:latin typeface="Palatino Linotype"/>
                <a:cs typeface="Palatino Linotype"/>
              </a:rPr>
              <a:t>Venue</a:t>
            </a:r>
            <a:r>
              <a:rPr dirty="0" sz="1400" spc="-10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Categories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20">
                <a:latin typeface="Cambria"/>
                <a:cs typeface="Cambria"/>
              </a:rPr>
              <a:t>What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categories that </a:t>
            </a:r>
            <a:r>
              <a:rPr dirty="0" sz="1100" spc="20">
                <a:latin typeface="Cambria"/>
                <a:cs typeface="Cambria"/>
              </a:rPr>
              <a:t>have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others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Toronto?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5">
                <a:latin typeface="Cambria"/>
                <a:cs typeface="Cambria"/>
              </a:rPr>
              <a:t>answer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question,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occurrences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counted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13</a:t>
            </a:r>
            <a:r>
              <a:rPr dirty="0" sz="1100" spc="-5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-10">
                <a:latin typeface="Cambria"/>
                <a:cs typeface="Cambria"/>
              </a:rPr>
              <a:t>(for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85">
                <a:latin typeface="Cambria"/>
                <a:cs typeface="Cambria"/>
              </a:rPr>
              <a:t>NYC)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14</a:t>
            </a:r>
            <a:r>
              <a:rPr dirty="0" sz="1100" spc="-6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-15">
                <a:latin typeface="Cambria"/>
                <a:cs typeface="Cambria"/>
              </a:rPr>
              <a:t>(for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Toronto).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After </a:t>
            </a:r>
            <a:r>
              <a:rPr dirty="0" sz="1100" spc="30">
                <a:latin typeface="Cambria"/>
                <a:cs typeface="Cambria"/>
              </a:rPr>
              <a:t>doing </a:t>
            </a:r>
            <a:r>
              <a:rPr dirty="0" sz="1100" spc="15">
                <a:latin typeface="Cambria"/>
                <a:cs typeface="Cambria"/>
              </a:rPr>
              <a:t>so,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-5">
                <a:latin typeface="Cambria"/>
                <a:cs typeface="Cambria"/>
              </a:rPr>
              <a:t>bar </a:t>
            </a:r>
            <a:r>
              <a:rPr dirty="0" sz="1100" spc="10">
                <a:latin typeface="Cambria"/>
                <a:cs typeface="Cambria"/>
              </a:rPr>
              <a:t>plot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20">
                <a:latin typeface="Cambria"/>
                <a:cs typeface="Cambria"/>
              </a:rPr>
              <a:t>visualize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popularity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city.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mbria"/>
              <a:cs typeface="Cambria"/>
            </a:endParaRPr>
          </a:p>
          <a:p>
            <a:pPr lvl="1" marL="353695" indent="-341630">
              <a:lnSpc>
                <a:spcPct val="100000"/>
              </a:lnSpc>
              <a:buFont typeface="Palatino Linotype"/>
              <a:buAutoNum type="arabicPeriod"/>
              <a:tabLst>
                <a:tab pos="353695" algn="l"/>
                <a:tab pos="354330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New</a:t>
            </a:r>
            <a:r>
              <a:rPr dirty="0" sz="1200" spc="-50" b="1">
                <a:latin typeface="Palatino Linotype"/>
                <a:cs typeface="Palatino Linotype"/>
              </a:rPr>
              <a:t> </a:t>
            </a:r>
            <a:r>
              <a:rPr dirty="0" sz="1200" spc="-25" b="1">
                <a:latin typeface="Palatino Linotype"/>
                <a:cs typeface="Palatino Linotype"/>
              </a:rPr>
              <a:t>York</a:t>
            </a:r>
            <a:r>
              <a:rPr dirty="0" sz="1200" spc="-45" b="1">
                <a:latin typeface="Palatino Linotype"/>
                <a:cs typeface="Palatino Linotype"/>
              </a:rPr>
              <a:t> </a:t>
            </a:r>
            <a:r>
              <a:rPr dirty="0" sz="1200" spc="-5" b="1">
                <a:latin typeface="Palatino Linotype"/>
                <a:cs typeface="Palatino Linotype"/>
              </a:rPr>
              <a:t>City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50"/>
              </a:spcBef>
            </a:pP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15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-5">
                <a:latin typeface="Cambria"/>
                <a:cs typeface="Cambria"/>
              </a:rPr>
              <a:t>bar </a:t>
            </a:r>
            <a:r>
              <a:rPr dirty="0" sz="1100" spc="10">
                <a:latin typeface="Cambria"/>
                <a:cs typeface="Cambria"/>
              </a:rPr>
              <a:t>plot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114">
                <a:latin typeface="Cambria"/>
                <a:cs typeface="Cambria"/>
              </a:rPr>
              <a:t>NYC. </a:t>
            </a:r>
            <a:r>
              <a:rPr dirty="0" sz="1100" spc="-25">
                <a:latin typeface="Cambria"/>
                <a:cs typeface="Cambria"/>
              </a:rPr>
              <a:t>We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5">
                <a:latin typeface="Cambria"/>
                <a:cs typeface="Cambria"/>
              </a:rPr>
              <a:t>see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20">
                <a:latin typeface="Cambria"/>
                <a:cs typeface="Cambria"/>
              </a:rPr>
              <a:t>“Residential </a:t>
            </a:r>
            <a:r>
              <a:rPr dirty="0" sz="1100" spc="25">
                <a:latin typeface="Cambria"/>
                <a:cs typeface="Cambria"/>
              </a:rPr>
              <a:t>Building </a:t>
            </a:r>
            <a:r>
              <a:rPr dirty="0" sz="1100" spc="15">
                <a:latin typeface="Cambria"/>
                <a:cs typeface="Cambria"/>
              </a:rPr>
              <a:t>(Apartment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45">
                <a:latin typeface="Cambria"/>
                <a:cs typeface="Cambria"/>
              </a:rPr>
              <a:t>Condo)”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80">
                <a:latin typeface="Cambria"/>
                <a:cs typeface="Cambria"/>
              </a:rPr>
              <a:t>~1200</a:t>
            </a:r>
            <a:r>
              <a:rPr dirty="0" sz="1100" spc="-7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95">
                <a:latin typeface="Cambria"/>
                <a:cs typeface="Cambria"/>
              </a:rPr>
              <a:t>NYC;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10">
                <a:latin typeface="Cambria"/>
                <a:cs typeface="Cambria"/>
              </a:rPr>
              <a:t>means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-15">
                <a:latin typeface="Cambria"/>
                <a:cs typeface="Cambria"/>
              </a:rPr>
              <a:t> there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80">
                <a:latin typeface="Cambria"/>
                <a:cs typeface="Cambria"/>
              </a:rPr>
              <a:t>~1200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residential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buildings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14">
                <a:latin typeface="Cambria"/>
                <a:cs typeface="Cambria"/>
              </a:rPr>
              <a:t>NYC.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second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rank,</a:t>
            </a:r>
            <a:r>
              <a:rPr dirty="0" sz="1100" spc="-5">
                <a:latin typeface="Cambria"/>
                <a:cs typeface="Cambria"/>
              </a:rPr>
              <a:t> 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“Salon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20">
                <a:latin typeface="Cambria"/>
                <a:cs typeface="Cambria"/>
              </a:rPr>
              <a:t>/</a:t>
            </a:r>
            <a:r>
              <a:rPr dirty="0" sz="1100" spc="-15">
                <a:latin typeface="Cambria"/>
                <a:cs typeface="Cambria"/>
              </a:rPr>
              <a:t> Barber-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shop” </a:t>
            </a:r>
            <a:r>
              <a:rPr dirty="0" sz="1100" spc="5">
                <a:latin typeface="Cambria"/>
                <a:cs typeface="Cambria"/>
              </a:rPr>
              <a:t>appears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80">
                <a:latin typeface="Cambria"/>
                <a:cs typeface="Cambria"/>
              </a:rPr>
              <a:t>~900 </a:t>
            </a:r>
            <a:r>
              <a:rPr dirty="0" sz="1100" spc="20">
                <a:latin typeface="Cambria"/>
                <a:cs typeface="Cambria"/>
              </a:rPr>
              <a:t>venues.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third rank comes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0">
                <a:latin typeface="Cambria"/>
                <a:cs typeface="Cambria"/>
              </a:rPr>
              <a:t>“Deli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35">
                <a:latin typeface="Cambria"/>
                <a:cs typeface="Cambria"/>
              </a:rPr>
              <a:t>Bodega” </a:t>
            </a:r>
            <a:r>
              <a:rPr dirty="0" sz="1100" spc="5">
                <a:latin typeface="Cambria"/>
                <a:cs typeface="Cambria"/>
              </a:rPr>
              <a:t>category; </a:t>
            </a:r>
            <a:r>
              <a:rPr dirty="0" sz="1100" spc="10">
                <a:latin typeface="Cambria"/>
                <a:cs typeface="Cambria"/>
              </a:rPr>
              <a:t>according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35">
                <a:latin typeface="Cambria"/>
                <a:cs typeface="Cambria"/>
              </a:rPr>
              <a:t>Oxford </a:t>
            </a:r>
            <a:r>
              <a:rPr dirty="0" sz="1100">
                <a:latin typeface="Cambria"/>
                <a:cs typeface="Cambria"/>
              </a:rPr>
              <a:t>dictionary,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deli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shop selling cooked </a:t>
            </a:r>
            <a:r>
              <a:rPr dirty="0" sz="1100" spc="10">
                <a:latin typeface="Cambria"/>
                <a:cs typeface="Cambria"/>
              </a:rPr>
              <a:t>meats, </a:t>
            </a:r>
            <a:r>
              <a:rPr dirty="0" sz="1100">
                <a:latin typeface="Cambria"/>
                <a:cs typeface="Cambria"/>
              </a:rPr>
              <a:t>cheeses, </a:t>
            </a:r>
            <a:r>
              <a:rPr dirty="0" sz="1100" spc="25">
                <a:latin typeface="Cambria"/>
                <a:cs typeface="Cambria"/>
              </a:rPr>
              <a:t>and unusual </a:t>
            </a:r>
            <a:r>
              <a:rPr dirty="0" sz="1100" spc="-10">
                <a:latin typeface="Cambria"/>
                <a:cs typeface="Cambria"/>
              </a:rPr>
              <a:t>or </a:t>
            </a:r>
            <a:r>
              <a:rPr dirty="0" sz="1100" spc="10">
                <a:latin typeface="Cambria"/>
                <a:cs typeface="Cambria"/>
              </a:rPr>
              <a:t>foreign </a:t>
            </a:r>
            <a:r>
              <a:rPr dirty="0" sz="1100" spc="-5">
                <a:latin typeface="Cambria"/>
                <a:cs typeface="Cambria"/>
              </a:rPr>
              <a:t>pre-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pared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foods;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bodega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small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grocery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shop,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especially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Spanish-speaking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5829" y="4244202"/>
            <a:ext cx="5234891" cy="25323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7298" y="7003033"/>
            <a:ext cx="5998210" cy="1664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15: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53695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1.2	</a:t>
            </a:r>
            <a:r>
              <a:rPr dirty="0" sz="1200" spc="-25" b="1">
                <a:latin typeface="Palatino Linotype"/>
                <a:cs typeface="Palatino Linotype"/>
              </a:rPr>
              <a:t>Toronto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45"/>
              </a:spcBef>
            </a:pP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16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-5">
                <a:latin typeface="Cambria"/>
                <a:cs typeface="Cambria"/>
              </a:rPr>
              <a:t>bar </a:t>
            </a:r>
            <a:r>
              <a:rPr dirty="0" sz="1100" spc="10">
                <a:latin typeface="Cambria"/>
                <a:cs typeface="Cambria"/>
              </a:rPr>
              <a:t>plot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10">
                <a:latin typeface="Cambria"/>
                <a:cs typeface="Cambria"/>
              </a:rPr>
              <a:t>Toronto. </a:t>
            </a:r>
            <a:r>
              <a:rPr dirty="0" sz="1100">
                <a:latin typeface="Cambria"/>
                <a:cs typeface="Cambria"/>
              </a:rPr>
              <a:t>For </a:t>
            </a:r>
            <a:r>
              <a:rPr dirty="0" sz="1100" spc="-10">
                <a:latin typeface="Cambria"/>
                <a:cs typeface="Cambria"/>
              </a:rPr>
              <a:t>Toronto,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also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“Residential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Building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(Apartment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20">
                <a:latin typeface="Cambria"/>
                <a:cs typeface="Cambria"/>
              </a:rPr>
              <a:t>/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Condo)”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around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450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venues.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50">
                <a:latin typeface="Cambria"/>
                <a:cs typeface="Cambria"/>
              </a:rPr>
              <a:t>“Park”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80">
                <a:latin typeface="Cambria"/>
                <a:cs typeface="Cambria"/>
              </a:rPr>
              <a:t>~200</a:t>
            </a:r>
            <a:r>
              <a:rPr dirty="0" sz="1100" spc="-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venues.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75">
                <a:latin typeface="Cambria"/>
                <a:cs typeface="Cambria"/>
              </a:rPr>
              <a:t>And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third </a:t>
            </a:r>
            <a:r>
              <a:rPr dirty="0" sz="1100" spc="10">
                <a:latin typeface="Cambria"/>
                <a:cs typeface="Cambria"/>
              </a:rPr>
              <a:t>place </a:t>
            </a:r>
            <a:r>
              <a:rPr dirty="0" sz="1100" spc="5">
                <a:latin typeface="Cambria"/>
                <a:cs typeface="Cambria"/>
              </a:rPr>
              <a:t>appears </a:t>
            </a:r>
            <a:r>
              <a:rPr dirty="0" sz="1100" spc="40">
                <a:latin typeface="Cambria"/>
                <a:cs typeface="Cambria"/>
              </a:rPr>
              <a:t>“Coffee </a:t>
            </a:r>
            <a:r>
              <a:rPr dirty="0" sz="1100" spc="45">
                <a:latin typeface="Cambria"/>
                <a:cs typeface="Cambria"/>
              </a:rPr>
              <a:t>Shop”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around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175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829" y="976136"/>
            <a:ext cx="5234891" cy="25323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3734967"/>
            <a:ext cx="5998210" cy="5397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16: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-5">
                <a:latin typeface="Cambria"/>
                <a:cs typeface="Cambria"/>
              </a:rPr>
              <a:t>It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seen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there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similarities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between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22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see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many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appearing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both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plots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15</a:t>
            </a:r>
            <a:r>
              <a:rPr dirty="0" sz="1100" spc="30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30">
                <a:latin typeface="Cambria"/>
                <a:cs typeface="Cambria"/>
                <a:hlinkClick r:id="rId4" action="ppaction://hlinksldjump"/>
              </a:rPr>
              <a:t>16.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285750" indent="-273685">
              <a:lnSpc>
                <a:spcPct val="100000"/>
              </a:lnSpc>
              <a:spcBef>
                <a:spcPts val="975"/>
              </a:spcBef>
              <a:buFont typeface="Palatino Linotype"/>
              <a:buAutoNum type="arabicPlain" startAt="2"/>
              <a:tabLst>
                <a:tab pos="285750" algn="l"/>
                <a:tab pos="286385" algn="l"/>
              </a:tabLst>
            </a:pPr>
            <a:r>
              <a:rPr dirty="0" sz="1400" spc="20" b="1">
                <a:latin typeface="Palatino Linotype"/>
                <a:cs typeface="Palatino Linotype"/>
              </a:rPr>
              <a:t>Most</a:t>
            </a:r>
            <a:r>
              <a:rPr dirty="0" sz="1400" spc="-5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Widespread</a:t>
            </a:r>
            <a:r>
              <a:rPr dirty="0" sz="1400" spc="-5" b="1">
                <a:latin typeface="Palatino Linotype"/>
                <a:cs typeface="Palatino Linotype"/>
              </a:rPr>
              <a:t> </a:t>
            </a:r>
            <a:r>
              <a:rPr dirty="0" sz="1400" spc="-15" b="1">
                <a:latin typeface="Palatino Linotype"/>
                <a:cs typeface="Palatino Linotype"/>
              </a:rPr>
              <a:t>Venue</a:t>
            </a:r>
            <a:r>
              <a:rPr dirty="0" sz="1400" spc="-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Categories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20"/>
              </a:spcBef>
            </a:pPr>
            <a:r>
              <a:rPr dirty="0" sz="1100" spc="75">
                <a:latin typeface="Cambria"/>
                <a:cs typeface="Cambria"/>
              </a:rPr>
              <a:t>Now </a:t>
            </a:r>
            <a:r>
              <a:rPr dirty="0" sz="1100">
                <a:latin typeface="Cambria"/>
                <a:cs typeface="Cambria"/>
              </a:rPr>
              <a:t>another </a:t>
            </a:r>
            <a:r>
              <a:rPr dirty="0" sz="1100" spc="5">
                <a:latin typeface="Cambria"/>
                <a:cs typeface="Cambria"/>
              </a:rPr>
              <a:t>question </a:t>
            </a:r>
            <a:r>
              <a:rPr dirty="0" sz="1100" spc="-5">
                <a:latin typeface="Cambria"/>
                <a:cs typeface="Cambria"/>
              </a:rPr>
              <a:t>is to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answered: </a:t>
            </a:r>
            <a:r>
              <a:rPr dirty="0" sz="1100" spc="20">
                <a:latin typeface="Cambria"/>
                <a:cs typeface="Cambria"/>
              </a:rPr>
              <a:t>What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that exist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5">
                <a:latin typeface="Cambria"/>
                <a:cs typeface="Cambria"/>
              </a:rPr>
              <a:t>neigh-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borhood? This </a:t>
            </a:r>
            <a:r>
              <a:rPr dirty="0" sz="1100" spc="5">
                <a:latin typeface="Cambria"/>
                <a:cs typeface="Cambria"/>
              </a:rPr>
              <a:t>question </a:t>
            </a:r>
            <a:r>
              <a:rPr dirty="0" sz="1100">
                <a:latin typeface="Cambria"/>
                <a:cs typeface="Cambria"/>
              </a:rPr>
              <a:t>is different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10">
                <a:latin typeface="Cambria"/>
                <a:cs typeface="Cambria"/>
              </a:rPr>
              <a:t>mentioned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10">
                <a:latin typeface="Cambria"/>
                <a:cs typeface="Cambria"/>
                <a:hlinkClick r:id="rId3" action="ppaction://hlinksldjump"/>
              </a:rPr>
              <a:t>1. </a:t>
            </a: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15">
                <a:latin typeface="Cambria"/>
                <a:cs typeface="Cambria"/>
              </a:rPr>
              <a:t>explain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difference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0">
                <a:latin typeface="Cambria"/>
                <a:cs typeface="Cambria"/>
              </a:rPr>
              <a:t>an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example, </a:t>
            </a:r>
            <a:r>
              <a:rPr dirty="0" sz="1100" spc="15">
                <a:latin typeface="Cambria"/>
                <a:cs typeface="Cambria"/>
              </a:rPr>
              <a:t>suppose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65">
                <a:latin typeface="Cambria"/>
                <a:cs typeface="Cambria"/>
              </a:rPr>
              <a:t>15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100">
                <a:latin typeface="Cambria"/>
                <a:cs typeface="Cambria"/>
              </a:rPr>
              <a:t>“VR </a:t>
            </a:r>
            <a:r>
              <a:rPr dirty="0" sz="1100" spc="50">
                <a:latin typeface="Cambria"/>
                <a:cs typeface="Cambria"/>
              </a:rPr>
              <a:t>Games”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65">
                <a:latin typeface="Cambria"/>
                <a:cs typeface="Cambria"/>
              </a:rPr>
              <a:t>7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5">
                <a:latin typeface="Cambria"/>
                <a:cs typeface="Cambria"/>
              </a:rPr>
              <a:t>only </a:t>
            </a:r>
            <a:r>
              <a:rPr dirty="0" sz="1100" spc="15">
                <a:latin typeface="Cambria"/>
                <a:cs typeface="Cambria"/>
              </a:rPr>
              <a:t>out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65">
                <a:latin typeface="Cambria"/>
                <a:cs typeface="Cambria"/>
              </a:rPr>
              <a:t>80 </a:t>
            </a:r>
            <a:r>
              <a:rPr dirty="0" sz="1100" spc="10">
                <a:latin typeface="Cambria"/>
                <a:cs typeface="Cambria"/>
              </a:rPr>
              <a:t>neighborhoods; </a:t>
            </a:r>
            <a:r>
              <a:rPr dirty="0" sz="1100" spc="5">
                <a:latin typeface="Cambria"/>
                <a:cs typeface="Cambria"/>
              </a:rPr>
              <a:t>also </a:t>
            </a:r>
            <a:r>
              <a:rPr dirty="0" sz="1100" spc="15">
                <a:latin typeface="Cambria"/>
                <a:cs typeface="Cambria"/>
              </a:rPr>
              <a:t>suppose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65">
                <a:latin typeface="Cambria"/>
                <a:cs typeface="Cambria"/>
              </a:rPr>
              <a:t>10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30">
                <a:latin typeface="Cambria"/>
                <a:cs typeface="Cambria"/>
              </a:rPr>
              <a:t>“Syrian </a:t>
            </a:r>
            <a:r>
              <a:rPr dirty="0" sz="1100" spc="15">
                <a:latin typeface="Cambria"/>
                <a:cs typeface="Cambria"/>
              </a:rPr>
              <a:t>Restaurant”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>
                <a:latin typeface="Cambria"/>
                <a:cs typeface="Cambria"/>
              </a:rPr>
              <a:t>exist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65">
                <a:latin typeface="Cambria"/>
                <a:cs typeface="Cambria"/>
              </a:rPr>
              <a:t>10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neighborhoods—each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them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different </a:t>
            </a:r>
            <a:r>
              <a:rPr dirty="0" sz="1100" spc="15">
                <a:latin typeface="Cambria"/>
                <a:cs typeface="Cambria"/>
              </a:rPr>
              <a:t>neighborhood. </a:t>
            </a:r>
            <a:r>
              <a:rPr dirty="0" sz="1100" spc="10">
                <a:latin typeface="Cambria"/>
                <a:cs typeface="Cambria"/>
              </a:rPr>
              <a:t>Then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5">
                <a:latin typeface="Cambria"/>
                <a:cs typeface="Cambria"/>
              </a:rPr>
              <a:t>said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0">
                <a:latin typeface="Cambria"/>
                <a:cs typeface="Cambria"/>
              </a:rPr>
              <a:t>“VR </a:t>
            </a:r>
            <a:r>
              <a:rPr dirty="0" sz="1100" spc="50">
                <a:latin typeface="Cambria"/>
                <a:cs typeface="Cambria"/>
              </a:rPr>
              <a:t>Games”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>
                <a:latin typeface="Cambria"/>
                <a:cs typeface="Cambria"/>
              </a:rPr>
              <a:t>is more </a:t>
            </a:r>
            <a:r>
              <a:rPr dirty="0" sz="1100" spc="10">
                <a:latin typeface="Cambria"/>
                <a:cs typeface="Cambria"/>
              </a:rPr>
              <a:t>com-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mon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30">
                <a:latin typeface="Cambria"/>
                <a:cs typeface="Cambria"/>
              </a:rPr>
              <a:t>“Syrian </a:t>
            </a:r>
            <a:r>
              <a:rPr dirty="0" sz="1100" spc="15">
                <a:latin typeface="Cambria"/>
                <a:cs typeface="Cambria"/>
              </a:rPr>
              <a:t>Restaurant”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>
                <a:latin typeface="Cambria"/>
                <a:cs typeface="Cambria"/>
              </a:rPr>
              <a:t>because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there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more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under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category,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5">
                <a:latin typeface="Cambria"/>
                <a:cs typeface="Cambria"/>
              </a:rPr>
              <a:t>said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30">
                <a:latin typeface="Cambria"/>
                <a:cs typeface="Cambria"/>
              </a:rPr>
              <a:t>“Syrian </a:t>
            </a:r>
            <a:r>
              <a:rPr dirty="0" sz="1100" spc="15">
                <a:latin typeface="Cambria"/>
                <a:cs typeface="Cambria"/>
              </a:rPr>
              <a:t>Restaurant”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>
                <a:latin typeface="Cambria"/>
                <a:cs typeface="Cambria"/>
              </a:rPr>
              <a:t>is more </a:t>
            </a:r>
            <a:r>
              <a:rPr dirty="0" sz="1100" spc="15">
                <a:latin typeface="Cambria"/>
                <a:cs typeface="Cambria"/>
              </a:rPr>
              <a:t>widespread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0">
                <a:latin typeface="Cambria"/>
                <a:cs typeface="Cambria"/>
              </a:rPr>
              <a:t>“VR </a:t>
            </a:r>
            <a:r>
              <a:rPr dirty="0" sz="1100" spc="50">
                <a:latin typeface="Cambria"/>
                <a:cs typeface="Cambria"/>
              </a:rPr>
              <a:t>Games” 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because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under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</a:t>
            </a:r>
            <a:r>
              <a:rPr dirty="0" sz="1100" spc="15">
                <a:latin typeface="Cambria"/>
                <a:cs typeface="Cambria"/>
              </a:rPr>
              <a:t> in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more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than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other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50">
              <a:latin typeface="Cambria"/>
              <a:cs typeface="Cambria"/>
            </a:endParaRPr>
          </a:p>
          <a:p>
            <a:pPr lvl="1" marL="353695" indent="-341630">
              <a:lnSpc>
                <a:spcPct val="100000"/>
              </a:lnSpc>
              <a:buFont typeface="Palatino Linotype"/>
              <a:buAutoNum type="arabicPeriod"/>
              <a:tabLst>
                <a:tab pos="353695" algn="l"/>
                <a:tab pos="354330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New</a:t>
            </a:r>
            <a:r>
              <a:rPr dirty="0" sz="1200" spc="-50" b="1">
                <a:latin typeface="Palatino Linotype"/>
                <a:cs typeface="Palatino Linotype"/>
              </a:rPr>
              <a:t> </a:t>
            </a:r>
            <a:r>
              <a:rPr dirty="0" sz="1200" spc="-25" b="1">
                <a:latin typeface="Palatino Linotype"/>
                <a:cs typeface="Palatino Linotype"/>
              </a:rPr>
              <a:t>York</a:t>
            </a:r>
            <a:r>
              <a:rPr dirty="0" sz="1200" spc="-45" b="1">
                <a:latin typeface="Palatino Linotype"/>
                <a:cs typeface="Palatino Linotype"/>
              </a:rPr>
              <a:t> </a:t>
            </a:r>
            <a:r>
              <a:rPr dirty="0" sz="1200" spc="-5" b="1">
                <a:latin typeface="Palatino Linotype"/>
                <a:cs typeface="Palatino Linotype"/>
              </a:rPr>
              <a:t>City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50"/>
              </a:spcBef>
            </a:pP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17</a:t>
            </a:r>
            <a:r>
              <a:rPr dirty="0" sz="1100" spc="-60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5">
                <a:latin typeface="Cambria"/>
                <a:cs typeface="Cambria"/>
              </a:rPr>
              <a:t>widespread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14">
                <a:latin typeface="Cambria"/>
                <a:cs typeface="Cambria"/>
              </a:rPr>
              <a:t>NYC.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-5">
                <a:latin typeface="Cambria"/>
                <a:cs typeface="Cambria"/>
              </a:rPr>
              <a:t>seen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order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 this </a:t>
            </a:r>
            <a:r>
              <a:rPr dirty="0" sz="1100" spc="5">
                <a:latin typeface="Cambria"/>
                <a:cs typeface="Cambria"/>
              </a:rPr>
              <a:t>time </a:t>
            </a:r>
            <a:r>
              <a:rPr dirty="0" sz="1100">
                <a:latin typeface="Cambria"/>
                <a:cs typeface="Cambria"/>
              </a:rPr>
              <a:t>is different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>
                <a:latin typeface="Cambria"/>
                <a:cs typeface="Cambria"/>
              </a:rPr>
              <a:t>categories (Figure </a:t>
            </a:r>
            <a:r>
              <a:rPr dirty="0" sz="1100" spc="-35">
                <a:latin typeface="Cambria"/>
                <a:cs typeface="Cambria"/>
                <a:hlinkClick r:id="rId3" action="ppaction://hlinksldjump"/>
              </a:rPr>
              <a:t>15).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widespread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35">
                <a:latin typeface="Cambria"/>
                <a:cs typeface="Cambria"/>
              </a:rPr>
              <a:t>“Salon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10">
                <a:latin typeface="Cambria"/>
                <a:cs typeface="Cambria"/>
              </a:rPr>
              <a:t>Barbershop”;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Salons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barbershops exist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80">
                <a:latin typeface="Cambria"/>
                <a:cs typeface="Cambria"/>
              </a:rPr>
              <a:t>~250</a:t>
            </a:r>
            <a:r>
              <a:rPr dirty="0" sz="1100" spc="-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neighbor-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hoods out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65">
                <a:latin typeface="Cambria"/>
                <a:cs typeface="Cambria"/>
              </a:rPr>
              <a:t>306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After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0">
                <a:latin typeface="Cambria"/>
                <a:cs typeface="Cambria"/>
              </a:rPr>
              <a:t>“Deli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35">
                <a:latin typeface="Cambria"/>
                <a:cs typeface="Cambria"/>
              </a:rPr>
              <a:t>Bodega”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80">
                <a:latin typeface="Cambria"/>
                <a:cs typeface="Cambria"/>
              </a:rPr>
              <a:t>~250</a:t>
            </a:r>
            <a:r>
              <a:rPr dirty="0" sz="1100" spc="-7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also.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third </a:t>
            </a:r>
            <a:r>
              <a:rPr dirty="0" sz="1100" spc="10">
                <a:latin typeface="Cambria"/>
                <a:cs typeface="Cambria"/>
              </a:rPr>
              <a:t>place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“Residential </a:t>
            </a:r>
            <a:r>
              <a:rPr dirty="0" sz="1100" spc="25">
                <a:latin typeface="Cambria"/>
                <a:cs typeface="Cambria"/>
              </a:rPr>
              <a:t>Building </a:t>
            </a:r>
            <a:r>
              <a:rPr dirty="0" sz="1100" spc="15">
                <a:latin typeface="Cambria"/>
                <a:cs typeface="Cambria"/>
              </a:rPr>
              <a:t>(Apartment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Condo)”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80">
                <a:latin typeface="Cambria"/>
                <a:cs typeface="Cambria"/>
              </a:rPr>
              <a:t>~230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829" y="976136"/>
            <a:ext cx="5234891" cy="25442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9998" y="571285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 h="0">
                <a:moveTo>
                  <a:pt x="0" y="0"/>
                </a:moveTo>
                <a:lnTo>
                  <a:pt x="238892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6498" y="3734967"/>
            <a:ext cx="6099810" cy="24301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17: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widespread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  <a:spcBef>
                <a:spcPts val="840"/>
              </a:spcBef>
              <a:tabLst>
                <a:tab pos="404495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2.2	</a:t>
            </a:r>
            <a:r>
              <a:rPr dirty="0" sz="1200" spc="-25" b="1">
                <a:latin typeface="Palatino Linotype"/>
                <a:cs typeface="Palatino Linotype"/>
              </a:rPr>
              <a:t>Toronto</a:t>
            </a:r>
            <a:endParaRPr sz="1200">
              <a:latin typeface="Palatino Linotype"/>
              <a:cs typeface="Palatino Linotype"/>
            </a:endParaRPr>
          </a:p>
          <a:p>
            <a:pPr algn="just" marL="63500" marR="55880">
              <a:lnSpc>
                <a:spcPct val="133400"/>
              </a:lnSpc>
              <a:spcBef>
                <a:spcPts val="745"/>
              </a:spcBef>
            </a:pP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17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0">
                <a:latin typeface="Cambria"/>
                <a:cs typeface="Cambria"/>
              </a:rPr>
              <a:t>widespread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10">
                <a:latin typeface="Cambria"/>
                <a:cs typeface="Cambria"/>
              </a:rPr>
              <a:t>Toronto. </a:t>
            </a: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14">
                <a:latin typeface="Cambria"/>
                <a:cs typeface="Cambria"/>
              </a:rPr>
              <a:t>NYC, </a:t>
            </a:r>
            <a:r>
              <a:rPr dirty="0" sz="1100" spc="-5">
                <a:latin typeface="Cambria"/>
                <a:cs typeface="Cambria"/>
              </a:rPr>
              <a:t>the order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most-widespread-categories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5">
                <a:latin typeface="Cambria"/>
                <a:cs typeface="Cambria"/>
              </a:rPr>
              <a:t>differs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order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5">
                <a:latin typeface="Cambria"/>
                <a:cs typeface="Cambria"/>
              </a:rPr>
              <a:t>categories.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first </a:t>
            </a:r>
            <a:r>
              <a:rPr dirty="0" sz="1100" spc="10">
                <a:latin typeface="Cambria"/>
                <a:cs typeface="Cambria"/>
              </a:rPr>
              <a:t>place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40">
                <a:latin typeface="Cambria"/>
                <a:cs typeface="Cambria"/>
              </a:rPr>
              <a:t>“Coffee </a:t>
            </a:r>
            <a:r>
              <a:rPr dirty="0" sz="1100" spc="45">
                <a:latin typeface="Cambria"/>
                <a:cs typeface="Cambria"/>
              </a:rPr>
              <a:t>Shop”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85">
                <a:latin typeface="Cambria"/>
                <a:cs typeface="Cambria"/>
              </a:rPr>
              <a:t>~80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baseline="27777" sz="1200" spc="15">
                <a:latin typeface="Cambria"/>
                <a:cs typeface="Cambria"/>
                <a:hlinkClick r:id="rId3" action="ppaction://hlinksldjump"/>
              </a:rPr>
              <a:t>2</a:t>
            </a:r>
            <a:r>
              <a:rPr dirty="0" sz="1100" spc="10">
                <a:latin typeface="Cambria"/>
                <a:cs typeface="Cambria"/>
              </a:rPr>
              <a:t>. Then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“Residential </a:t>
            </a:r>
            <a:r>
              <a:rPr dirty="0" sz="1100" spc="25">
                <a:latin typeface="Cambria"/>
                <a:cs typeface="Cambria"/>
              </a:rPr>
              <a:t>Building </a:t>
            </a:r>
            <a:r>
              <a:rPr dirty="0" sz="1100" spc="15">
                <a:latin typeface="Cambria"/>
                <a:cs typeface="Cambria"/>
              </a:rPr>
              <a:t>(Apartment </a:t>
            </a:r>
            <a:r>
              <a:rPr dirty="0" sz="1100" spc="120">
                <a:latin typeface="Cambria"/>
                <a:cs typeface="Cambria"/>
              </a:rPr>
              <a:t>/ </a:t>
            </a:r>
            <a:r>
              <a:rPr dirty="0" sz="1100" spc="45">
                <a:latin typeface="Cambria"/>
                <a:cs typeface="Cambria"/>
              </a:rPr>
              <a:t>Condo)”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85">
                <a:latin typeface="Cambria"/>
                <a:cs typeface="Cambria"/>
              </a:rPr>
              <a:t>~80</a:t>
            </a:r>
            <a:r>
              <a:rPr dirty="0" sz="1100" spc="-8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80">
                <a:latin typeface="Cambria"/>
                <a:cs typeface="Cambria"/>
              </a:rPr>
              <a:t>And 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third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most-widespread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0">
                <a:latin typeface="Cambria"/>
                <a:cs typeface="Cambria"/>
              </a:rPr>
              <a:t>“Park”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85">
                <a:latin typeface="Cambria"/>
                <a:cs typeface="Cambria"/>
              </a:rPr>
              <a:t>~75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endParaRPr sz="1100">
              <a:latin typeface="Cambria"/>
              <a:cs typeface="Cambria"/>
            </a:endParaRPr>
          </a:p>
          <a:p>
            <a:pPr algn="just" marL="63500" marR="55244" indent="154305">
              <a:lnSpc>
                <a:spcPct val="101499"/>
              </a:lnSpc>
              <a:spcBef>
                <a:spcPts val="980"/>
              </a:spcBef>
            </a:pPr>
            <a:r>
              <a:rPr dirty="0" baseline="27777" sz="1050" spc="7">
                <a:latin typeface="Cambria"/>
                <a:cs typeface="Cambria"/>
              </a:rPr>
              <a:t>2</a:t>
            </a:r>
            <a:r>
              <a:rPr dirty="0" sz="900" spc="5">
                <a:latin typeface="Cambria"/>
                <a:cs typeface="Cambria"/>
              </a:rPr>
              <a:t>Remember </a:t>
            </a:r>
            <a:r>
              <a:rPr dirty="0" sz="900">
                <a:latin typeface="Cambria"/>
                <a:cs typeface="Cambria"/>
              </a:rPr>
              <a:t>that </a:t>
            </a:r>
            <a:r>
              <a:rPr dirty="0" sz="900" spc="-5">
                <a:latin typeface="Cambria"/>
                <a:cs typeface="Cambria"/>
              </a:rPr>
              <a:t>it </a:t>
            </a:r>
            <a:r>
              <a:rPr dirty="0" sz="900">
                <a:latin typeface="Cambria"/>
                <a:cs typeface="Cambria"/>
              </a:rPr>
              <a:t>is </a:t>
            </a:r>
            <a:r>
              <a:rPr dirty="0" sz="900" spc="5">
                <a:latin typeface="Cambria"/>
                <a:cs typeface="Cambria"/>
              </a:rPr>
              <a:t>possible </a:t>
            </a:r>
            <a:r>
              <a:rPr dirty="0" sz="900" spc="-5">
                <a:latin typeface="Cambria"/>
                <a:cs typeface="Cambria"/>
              </a:rPr>
              <a:t>to be </a:t>
            </a:r>
            <a:r>
              <a:rPr dirty="0" sz="900">
                <a:latin typeface="Cambria"/>
                <a:cs typeface="Cambria"/>
              </a:rPr>
              <a:t>more </a:t>
            </a:r>
            <a:r>
              <a:rPr dirty="0" sz="900" spc="10">
                <a:latin typeface="Cambria"/>
                <a:cs typeface="Cambria"/>
              </a:rPr>
              <a:t>than </a:t>
            </a:r>
            <a:r>
              <a:rPr dirty="0" sz="900" spc="-50">
                <a:latin typeface="Cambria"/>
                <a:cs typeface="Cambria"/>
              </a:rPr>
              <a:t>45 </a:t>
            </a:r>
            <a:r>
              <a:rPr dirty="0" sz="900" spc="10">
                <a:latin typeface="Cambria"/>
                <a:cs typeface="Cambria"/>
              </a:rPr>
              <a:t>neighborhoods </a:t>
            </a:r>
            <a:r>
              <a:rPr dirty="0" sz="900">
                <a:latin typeface="Cambria"/>
                <a:cs typeface="Cambria"/>
              </a:rPr>
              <a:t>because </a:t>
            </a:r>
            <a:r>
              <a:rPr dirty="0" sz="900" spc="-5">
                <a:latin typeface="Cambria"/>
                <a:cs typeface="Cambria"/>
              </a:rPr>
              <a:t>earlier </a:t>
            </a:r>
            <a:r>
              <a:rPr dirty="0" sz="900" spc="15">
                <a:latin typeface="Cambria"/>
                <a:cs typeface="Cambria"/>
              </a:rPr>
              <a:t>in </a:t>
            </a:r>
            <a:r>
              <a:rPr dirty="0" sz="900">
                <a:latin typeface="Cambria"/>
                <a:cs typeface="Cambria"/>
              </a:rPr>
              <a:t>this project, </a:t>
            </a:r>
            <a:r>
              <a:rPr dirty="0" sz="900" spc="-5">
                <a:latin typeface="Cambria"/>
                <a:cs typeface="Cambria"/>
              </a:rPr>
              <a:t>records </a:t>
            </a:r>
            <a:r>
              <a:rPr dirty="0" sz="900">
                <a:latin typeface="Cambria"/>
                <a:cs typeface="Cambria"/>
              </a:rPr>
              <a:t>that </a:t>
            </a:r>
            <a:r>
              <a:rPr dirty="0" sz="900" spc="-10">
                <a:latin typeface="Cambria"/>
                <a:cs typeface="Cambria"/>
              </a:rPr>
              <a:t>represent 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neighborhoods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share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same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postal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code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were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merged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together.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So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it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more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accurate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 spc="-5">
                <a:latin typeface="Cambria"/>
                <a:cs typeface="Cambria"/>
              </a:rPr>
              <a:t>to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say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here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that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this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10">
                <a:latin typeface="Cambria"/>
                <a:cs typeface="Cambria"/>
              </a:rPr>
              <a:t>category </a:t>
            </a:r>
            <a:r>
              <a:rPr dirty="0" sz="900" spc="-190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has</a:t>
            </a:r>
            <a:r>
              <a:rPr dirty="0" sz="900" spc="20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venues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 spc="15">
                <a:latin typeface="Cambria"/>
                <a:cs typeface="Cambria"/>
              </a:rPr>
              <a:t>in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 spc="-50">
                <a:latin typeface="Cambria"/>
                <a:cs typeface="Cambria"/>
              </a:rPr>
              <a:t>45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 spc="5">
                <a:latin typeface="Cambria"/>
                <a:cs typeface="Cambria"/>
              </a:rPr>
              <a:t>postal-code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areas.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829" y="976136"/>
            <a:ext cx="5234891" cy="25442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3734967"/>
            <a:ext cx="5998210" cy="5421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18: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widespread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1">
                <a:latin typeface="Palatino Linotype"/>
                <a:cs typeface="Palatino Linotype"/>
              </a:rPr>
              <a:t>Part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IV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50" spc="5" b="1">
                <a:latin typeface="Palatino Linotype"/>
                <a:cs typeface="Palatino Linotype"/>
              </a:rPr>
              <a:t>Clustering</a:t>
            </a:r>
            <a:r>
              <a:rPr dirty="0" sz="2050" spc="-5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of</a:t>
            </a:r>
            <a:r>
              <a:rPr dirty="0" sz="2050" spc="-5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Neighborhoods</a:t>
            </a:r>
            <a:endParaRPr sz="205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345"/>
              </a:spcBef>
            </a:pP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section,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clustering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applied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find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similar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neigh-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two </a:t>
            </a:r>
            <a:r>
              <a:rPr dirty="0" sz="1100">
                <a:latin typeface="Cambria"/>
                <a:cs typeface="Cambria"/>
              </a:rPr>
              <a:t>cities. </a:t>
            </a:r>
            <a:r>
              <a:rPr dirty="0" sz="1100" spc="25">
                <a:latin typeface="Cambria"/>
                <a:cs typeface="Cambria"/>
              </a:rPr>
              <a:t>Clustering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5">
                <a:latin typeface="Cambria"/>
                <a:cs typeface="Cambria"/>
              </a:rPr>
              <a:t>the process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finding </a:t>
            </a:r>
            <a:r>
              <a:rPr dirty="0" sz="1100" spc="5">
                <a:latin typeface="Cambria"/>
                <a:cs typeface="Cambria"/>
              </a:rPr>
              <a:t>similar </a:t>
            </a:r>
            <a:r>
              <a:rPr dirty="0" sz="1100">
                <a:latin typeface="Cambria"/>
                <a:cs typeface="Cambria"/>
              </a:rPr>
              <a:t>items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dataset </a:t>
            </a:r>
            <a:r>
              <a:rPr dirty="0" sz="1100" spc="5">
                <a:latin typeface="Cambria"/>
                <a:cs typeface="Cambria"/>
              </a:rPr>
              <a:t>based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characteristics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(features)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items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dataset. 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particular,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K-means </a:t>
            </a:r>
            <a:r>
              <a:rPr dirty="0" sz="1100" spc="10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 </a:t>
            </a:r>
            <a:r>
              <a:rPr dirty="0" sz="1100" spc="20">
                <a:latin typeface="Cambria"/>
                <a:cs typeface="Cambria"/>
              </a:rPr>
              <a:t> 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Scikit-learn </a:t>
            </a:r>
            <a:r>
              <a:rPr dirty="0" sz="1100" spc="20">
                <a:latin typeface="Cambria"/>
                <a:cs typeface="Cambria"/>
              </a:rPr>
              <a:t>Python </a:t>
            </a:r>
            <a:r>
              <a:rPr dirty="0" sz="1100" spc="5">
                <a:latin typeface="Cambria"/>
                <a:cs typeface="Cambria"/>
              </a:rPr>
              <a:t>library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5">
                <a:latin typeface="Cambria"/>
                <a:cs typeface="Cambria"/>
              </a:rPr>
              <a:t>used. </a:t>
            </a: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able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0">
                <a:latin typeface="Cambria"/>
                <a:cs typeface="Cambria"/>
              </a:rPr>
              <a:t>perform clustering,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dataset </a:t>
            </a:r>
            <a:r>
              <a:rPr dirty="0" sz="1100" spc="5">
                <a:latin typeface="Cambria"/>
                <a:cs typeface="Cambria"/>
              </a:rPr>
              <a:t>suitable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10">
                <a:latin typeface="Cambria"/>
                <a:cs typeface="Cambria"/>
              </a:rPr>
              <a:t>clustering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10">
                <a:latin typeface="Cambria"/>
                <a:cs typeface="Cambria"/>
              </a:rPr>
              <a:t>needed;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datasets </a:t>
            </a:r>
            <a:r>
              <a:rPr dirty="0" sz="1100" spc="5">
                <a:latin typeface="Cambria"/>
                <a:cs typeface="Cambria"/>
              </a:rPr>
              <a:t>described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13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14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5">
                <a:latin typeface="Cambria"/>
                <a:cs typeface="Cambria"/>
              </a:rPr>
              <a:t>not </a:t>
            </a:r>
            <a:r>
              <a:rPr dirty="0" sz="1100" spc="10">
                <a:latin typeface="Cambria"/>
                <a:cs typeface="Cambria"/>
              </a:rPr>
              <a:t>ready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clustering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algorithms.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1	Feature</a:t>
            </a:r>
            <a:r>
              <a:rPr dirty="0" sz="1400" spc="-7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Selection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goal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clustering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based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similarity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neighborhoods.  </a:t>
            </a:r>
            <a:r>
              <a:rPr dirty="0" sz="1100" spc="10">
                <a:latin typeface="Cambria"/>
                <a:cs typeface="Cambria"/>
              </a:rPr>
              <a:t>This means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two things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5">
                <a:latin typeface="Cambria"/>
                <a:cs typeface="Cambria"/>
              </a:rPr>
              <a:t>interest 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neighborhood. </a:t>
            </a:r>
            <a:r>
              <a:rPr dirty="0" sz="1100" spc="25">
                <a:latin typeface="Cambria"/>
                <a:cs typeface="Cambria"/>
              </a:rPr>
              <a:t>Thus,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following </a:t>
            </a:r>
            <a:r>
              <a:rPr dirty="0" sz="1100" spc="15">
                <a:latin typeface="Cambria"/>
                <a:cs typeface="Cambria"/>
              </a:rPr>
              <a:t>two </a:t>
            </a:r>
            <a:r>
              <a:rPr dirty="0" sz="1100" spc="-5">
                <a:latin typeface="Cambria"/>
                <a:cs typeface="Cambria"/>
              </a:rPr>
              <a:t>features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selected </a:t>
            </a:r>
            <a:r>
              <a:rPr dirty="0" sz="1100" spc="15">
                <a:latin typeface="Cambria"/>
                <a:cs typeface="Cambria"/>
              </a:rPr>
              <a:t>out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dataframes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13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50">
                <a:latin typeface="Cambria"/>
                <a:cs typeface="Cambria"/>
                <a:hlinkClick r:id="rId3" action="ppaction://hlinksldjump"/>
              </a:rPr>
              <a:t>14: </a:t>
            </a:r>
            <a:r>
              <a:rPr dirty="0" sz="1100" spc="40">
                <a:latin typeface="Cambria"/>
                <a:cs typeface="Cambria"/>
              </a:rPr>
              <a:t>“Neighborhood” </a:t>
            </a:r>
            <a:r>
              <a:rPr dirty="0" sz="1100" spc="25">
                <a:latin typeface="Cambria"/>
                <a:cs typeface="Cambria"/>
              </a:rPr>
              <a:t>and “Venue </a:t>
            </a:r>
            <a:r>
              <a:rPr dirty="0" sz="1100" spc="40">
                <a:latin typeface="Cambria"/>
                <a:cs typeface="Cambria"/>
              </a:rPr>
              <a:t>Category”. </a:t>
            </a:r>
            <a:r>
              <a:rPr dirty="0" sz="1100" spc="5">
                <a:latin typeface="Cambria"/>
                <a:cs typeface="Cambria"/>
              </a:rPr>
              <a:t>But </a:t>
            </a:r>
            <a:r>
              <a:rPr dirty="0" sz="1100">
                <a:latin typeface="Cambria"/>
                <a:cs typeface="Cambria"/>
              </a:rPr>
              <a:t>still </a:t>
            </a:r>
            <a:r>
              <a:rPr dirty="0" sz="1100" spc="-5">
                <a:latin typeface="Cambria"/>
                <a:cs typeface="Cambria"/>
              </a:rPr>
              <a:t>after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that,</a:t>
            </a:r>
            <a:r>
              <a:rPr dirty="0" sz="1100" spc="-5">
                <a:latin typeface="Cambria"/>
                <a:cs typeface="Cambria"/>
              </a:rPr>
              <a:t> 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not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ready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clustering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algorithm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because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algorithm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works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numerical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features.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that,  </a:t>
            </a:r>
            <a:r>
              <a:rPr dirty="0" sz="1100" spc="5">
                <a:latin typeface="Cambria"/>
                <a:cs typeface="Cambria"/>
              </a:rPr>
              <a:t>one-hot  </a:t>
            </a:r>
            <a:r>
              <a:rPr dirty="0" sz="1100" spc="20">
                <a:latin typeface="Cambria"/>
                <a:cs typeface="Cambria"/>
              </a:rPr>
              <a:t>encoding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applied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“Venue </a:t>
            </a:r>
            <a:r>
              <a:rPr dirty="0" sz="1100" spc="40">
                <a:latin typeface="Cambria"/>
                <a:cs typeface="Cambria"/>
              </a:rPr>
              <a:t>Category” </a:t>
            </a:r>
            <a:r>
              <a:rPr dirty="0" sz="1100">
                <a:latin typeface="Cambria"/>
                <a:cs typeface="Cambria"/>
              </a:rPr>
              <a:t>feature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result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encoding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10">
                <a:latin typeface="Cambria"/>
                <a:cs typeface="Cambria"/>
              </a:rPr>
              <a:t>clustering.  </a:t>
            </a:r>
            <a:r>
              <a:rPr dirty="0" sz="1100" spc="20">
                <a:latin typeface="Cambria"/>
                <a:cs typeface="Cambria"/>
              </a:rPr>
              <a:t>One-hot encoding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0">
                <a:latin typeface="Cambria"/>
                <a:cs typeface="Cambria"/>
              </a:rPr>
              <a:t>applied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then,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explained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later,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two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cities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combined.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30488"/>
            <a:ext cx="5998210" cy="920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3400"/>
              </a:lnSpc>
              <a:spcBef>
                <a:spcPts val="100"/>
              </a:spcBef>
            </a:pPr>
            <a:r>
              <a:rPr dirty="0" sz="1100" spc="25">
                <a:latin typeface="Cambria"/>
                <a:cs typeface="Cambria"/>
              </a:rPr>
              <a:t>After </a:t>
            </a:r>
            <a:r>
              <a:rPr dirty="0" sz="1100" spc="30">
                <a:latin typeface="Cambria"/>
                <a:cs typeface="Cambria"/>
              </a:rPr>
              <a:t>applying </a:t>
            </a:r>
            <a:r>
              <a:rPr dirty="0" sz="1100" spc="5">
                <a:latin typeface="Cambria"/>
                <a:cs typeface="Cambria"/>
              </a:rPr>
              <a:t>one-hot </a:t>
            </a:r>
            <a:r>
              <a:rPr dirty="0" sz="1100" spc="20">
                <a:latin typeface="Cambria"/>
                <a:cs typeface="Cambria"/>
              </a:rPr>
              <a:t>encoding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0">
                <a:latin typeface="Cambria"/>
                <a:cs typeface="Cambria"/>
              </a:rPr>
              <a:t>data,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resulting </a:t>
            </a:r>
            <a:r>
              <a:rPr dirty="0" sz="1100" spc="10">
                <a:latin typeface="Cambria"/>
                <a:cs typeface="Cambria"/>
              </a:rPr>
              <a:t>dataframe looks like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20">
                <a:latin typeface="Cambria"/>
                <a:cs typeface="Cambria"/>
              </a:rPr>
              <a:t>shown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2" action="ppaction://hlinksldjump"/>
              </a:rPr>
              <a:t>19.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 </a:t>
            </a:r>
            <a:r>
              <a:rPr dirty="0" sz="1100" spc="20">
                <a:latin typeface="Cambria"/>
                <a:cs typeface="Cambria"/>
              </a:rPr>
              <a:t>example, when looking </a:t>
            </a:r>
            <a:r>
              <a:rPr dirty="0" sz="1100" spc="-5">
                <a:latin typeface="Cambria"/>
                <a:cs typeface="Cambria"/>
              </a:rPr>
              <a:t>at the </a:t>
            </a:r>
            <a:r>
              <a:rPr dirty="0" sz="1100" spc="10">
                <a:latin typeface="Cambria"/>
                <a:cs typeface="Cambria"/>
              </a:rPr>
              <a:t>second </a:t>
            </a:r>
            <a:r>
              <a:rPr dirty="0" sz="1100" spc="5">
                <a:latin typeface="Cambria"/>
                <a:cs typeface="Cambria"/>
              </a:rPr>
              <a:t>row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13,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-5">
                <a:latin typeface="Cambria"/>
                <a:cs typeface="Cambria"/>
              </a:rPr>
              <a:t>seen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row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20">
                <a:latin typeface="Cambria"/>
                <a:cs typeface="Cambria"/>
              </a:rPr>
              <a:t>“Dessert </a:t>
            </a:r>
            <a:r>
              <a:rPr dirty="0" sz="1100" spc="45">
                <a:latin typeface="Cambria"/>
                <a:cs typeface="Cambria"/>
              </a:rPr>
              <a:t>Shop”, </a:t>
            </a:r>
            <a:r>
              <a:rPr dirty="0" sz="1100">
                <a:latin typeface="Cambria"/>
                <a:cs typeface="Cambria"/>
              </a:rPr>
              <a:t>so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column </a:t>
            </a:r>
            <a:r>
              <a:rPr dirty="0" sz="1100" spc="10">
                <a:latin typeface="Cambria"/>
                <a:cs typeface="Cambria"/>
              </a:rPr>
              <a:t>whose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65">
                <a:latin typeface="Cambria"/>
                <a:cs typeface="Cambria"/>
              </a:rPr>
              <a:t>1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second </a:t>
            </a:r>
            <a:r>
              <a:rPr dirty="0" sz="1100" spc="5">
                <a:latin typeface="Cambria"/>
                <a:cs typeface="Cambria"/>
              </a:rPr>
              <a:t>row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19</a:t>
            </a:r>
            <a:r>
              <a:rPr dirty="0" sz="1100" spc="3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“Dessert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Shop”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column;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applies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rows.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998" y="1913821"/>
            <a:ext cx="5972348" cy="12543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2398" y="3315511"/>
            <a:ext cx="5408930" cy="606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5875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19: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result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hot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encoding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20</a:t>
            </a:r>
            <a:r>
              <a:rPr dirty="0" sz="1100" spc="4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resulting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after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applying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operations.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834" y="4094453"/>
            <a:ext cx="5940664" cy="11811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7298" y="5543917"/>
            <a:ext cx="5998210" cy="306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20: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result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hot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encoding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30">
                <a:latin typeface="Cambria"/>
                <a:cs typeface="Cambria"/>
              </a:rPr>
              <a:t>Note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19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2" action="ppaction://hlinksldjump"/>
              </a:rPr>
              <a:t>20,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column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10">
                <a:latin typeface="Cambria"/>
                <a:cs typeface="Cambria"/>
              </a:rPr>
              <a:t>names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20">
                <a:latin typeface="Cambria"/>
                <a:cs typeface="Cambria"/>
              </a:rPr>
              <a:t>named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“Neighborhood_” </a:t>
            </a:r>
            <a:r>
              <a:rPr dirty="0" sz="1100" spc="5">
                <a:latin typeface="Cambria"/>
                <a:cs typeface="Cambria"/>
              </a:rPr>
              <a:t>instead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just </a:t>
            </a:r>
            <a:r>
              <a:rPr dirty="0" sz="1100" spc="40">
                <a:latin typeface="Cambria"/>
                <a:cs typeface="Cambria"/>
              </a:rPr>
              <a:t>“Neighborhood”.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This </a:t>
            </a:r>
            <a:r>
              <a:rPr dirty="0" sz="1100" spc="15">
                <a:latin typeface="Cambria"/>
                <a:cs typeface="Cambria"/>
              </a:rPr>
              <a:t>was done </a:t>
            </a:r>
            <a:r>
              <a:rPr dirty="0" sz="1100">
                <a:latin typeface="Cambria"/>
                <a:cs typeface="Cambria"/>
              </a:rPr>
              <a:t>because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 spc="-5">
                <a:latin typeface="Cambria"/>
                <a:cs typeface="Cambria"/>
              </a:rPr>
              <a:t>cat-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egory </a:t>
            </a:r>
            <a:r>
              <a:rPr dirty="0" sz="1100" spc="10">
                <a:latin typeface="Cambria"/>
                <a:cs typeface="Cambria"/>
              </a:rPr>
              <a:t>called </a:t>
            </a:r>
            <a:r>
              <a:rPr dirty="0" sz="1100" spc="40">
                <a:latin typeface="Cambria"/>
                <a:cs typeface="Cambria"/>
              </a:rPr>
              <a:t>“Neighborhood” </a:t>
            </a:r>
            <a:r>
              <a:rPr dirty="0" sz="1100">
                <a:latin typeface="Cambria"/>
                <a:cs typeface="Cambria"/>
              </a:rPr>
              <a:t>so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neighborhood-names </a:t>
            </a:r>
            <a:r>
              <a:rPr dirty="0" sz="1100" spc="15">
                <a:latin typeface="Cambria"/>
                <a:cs typeface="Cambria"/>
              </a:rPr>
              <a:t>columns was </a:t>
            </a:r>
            <a:r>
              <a:rPr dirty="0" sz="1100" spc="25">
                <a:latin typeface="Cambria"/>
                <a:cs typeface="Cambria"/>
              </a:rPr>
              <a:t>given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name </a:t>
            </a:r>
            <a:r>
              <a:rPr dirty="0" sz="1100" spc="50">
                <a:latin typeface="Cambria"/>
                <a:cs typeface="Cambria"/>
              </a:rPr>
              <a:t>“Neigh- 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borhood_”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avoid having </a:t>
            </a:r>
            <a:r>
              <a:rPr dirty="0" sz="1100" spc="15">
                <a:latin typeface="Cambria"/>
                <a:cs typeface="Cambria"/>
              </a:rPr>
              <a:t>two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columns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name.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next </a:t>
            </a:r>
            <a:r>
              <a:rPr dirty="0" sz="1100">
                <a:latin typeface="Cambria"/>
                <a:cs typeface="Cambria"/>
              </a:rPr>
              <a:t>step is </a:t>
            </a:r>
            <a:r>
              <a:rPr dirty="0" sz="1100" spc="20">
                <a:latin typeface="Cambria"/>
                <a:cs typeface="Cambria"/>
              </a:rPr>
              <a:t>aggregating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values </a:t>
            </a:r>
            <a:r>
              <a:rPr dirty="0" sz="1100" spc="5">
                <a:latin typeface="Cambria"/>
                <a:cs typeface="Cambria"/>
              </a:rPr>
              <a:t>for each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>
                <a:latin typeface="Cambria"/>
                <a:cs typeface="Cambria"/>
              </a:rPr>
              <a:t>so that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-5">
                <a:latin typeface="Cambria"/>
                <a:cs typeface="Cambria"/>
              </a:rPr>
              <a:t>be-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comes </a:t>
            </a:r>
            <a:r>
              <a:rPr dirty="0" sz="1100" spc="-5">
                <a:latin typeface="Cambria"/>
                <a:cs typeface="Cambria"/>
              </a:rPr>
              <a:t>represented </a:t>
            </a:r>
            <a:r>
              <a:rPr dirty="0" sz="1100" spc="25">
                <a:latin typeface="Cambria"/>
                <a:cs typeface="Cambria"/>
              </a:rPr>
              <a:t>by only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-10">
                <a:latin typeface="Cambria"/>
                <a:cs typeface="Cambria"/>
              </a:rPr>
              <a:t>row.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aggregation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5">
                <a:latin typeface="Cambria"/>
                <a:cs typeface="Cambria"/>
              </a:rPr>
              <a:t>done </a:t>
            </a:r>
            <a:r>
              <a:rPr dirty="0" sz="1100" spc="25">
                <a:latin typeface="Cambria"/>
                <a:cs typeface="Cambria"/>
              </a:rPr>
              <a:t>by grouping </a:t>
            </a:r>
            <a:r>
              <a:rPr dirty="0" sz="1100">
                <a:latin typeface="Cambria"/>
                <a:cs typeface="Cambria"/>
              </a:rPr>
              <a:t>rows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5">
                <a:latin typeface="Cambria"/>
                <a:cs typeface="Cambria"/>
              </a:rPr>
              <a:t>neighbor-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hood and by </a:t>
            </a:r>
            <a:r>
              <a:rPr dirty="0" sz="1100" spc="15">
                <a:latin typeface="Cambria"/>
                <a:cs typeface="Cambria"/>
              </a:rPr>
              <a:t>taking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mean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frequency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occurrence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>
                <a:latin typeface="Cambria"/>
                <a:cs typeface="Cambria"/>
              </a:rPr>
              <a:t>category.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So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20">
                <a:latin typeface="Cambria"/>
                <a:cs typeface="Cambria"/>
              </a:rPr>
              <a:t>example, if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Wakefield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5">
                <a:latin typeface="Cambria"/>
                <a:cs typeface="Cambria"/>
              </a:rPr>
              <a:t>has </a:t>
            </a:r>
            <a:r>
              <a:rPr dirty="0" sz="1100" spc="-65">
                <a:latin typeface="Cambria"/>
                <a:cs typeface="Cambria"/>
              </a:rPr>
              <a:t>15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5">
                <a:latin typeface="Cambria"/>
                <a:cs typeface="Cambria"/>
              </a:rPr>
              <a:t>(i.e.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15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rows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19)</a:t>
            </a:r>
            <a:r>
              <a:rPr dirty="0" sz="1100" spc="-6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65">
                <a:latin typeface="Cambria"/>
                <a:cs typeface="Cambria"/>
              </a:rPr>
              <a:t>4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these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“Sandwich </a:t>
            </a:r>
            <a:r>
              <a:rPr dirty="0" sz="1100" spc="25">
                <a:latin typeface="Cambria"/>
                <a:cs typeface="Cambria"/>
              </a:rPr>
              <a:t>Place”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5">
                <a:latin typeface="Cambria"/>
                <a:cs typeface="Cambria"/>
              </a:rPr>
              <a:t>(i.e. 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“Sandwich </a:t>
            </a:r>
            <a:r>
              <a:rPr dirty="0" sz="1100" spc="25">
                <a:latin typeface="Cambria"/>
                <a:cs typeface="Cambria"/>
              </a:rPr>
              <a:t>Place” </a:t>
            </a:r>
            <a:r>
              <a:rPr dirty="0" sz="1100" spc="20">
                <a:latin typeface="Cambria"/>
                <a:cs typeface="Cambria"/>
              </a:rPr>
              <a:t>column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19 </a:t>
            </a:r>
            <a:r>
              <a:rPr dirty="0" sz="1100" spc="5">
                <a:latin typeface="Cambria"/>
                <a:cs typeface="Cambria"/>
              </a:rPr>
              <a:t>has a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65">
                <a:latin typeface="Cambria"/>
                <a:cs typeface="Cambria"/>
              </a:rPr>
              <a:t>1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-65">
                <a:latin typeface="Cambria"/>
                <a:cs typeface="Cambria"/>
              </a:rPr>
              <a:t>4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Wakefield </a:t>
            </a:r>
            <a:r>
              <a:rPr dirty="0" sz="1100">
                <a:latin typeface="Cambria"/>
                <a:cs typeface="Cambria"/>
              </a:rPr>
              <a:t>rows), then </a:t>
            </a:r>
            <a:r>
              <a:rPr dirty="0" sz="1100" spc="5">
                <a:latin typeface="Cambria"/>
                <a:cs typeface="Cambria"/>
              </a:rPr>
              <a:t>Wakefield row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aggregated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have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value</a:t>
            </a:r>
            <a:r>
              <a:rPr dirty="0" sz="1100" spc="-15">
                <a:latin typeface="Cambria"/>
                <a:cs typeface="Cambria"/>
              </a:rPr>
              <a:t> 4/15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5">
                <a:latin typeface="Lucida Sans Unicode"/>
                <a:cs typeface="Lucida Sans Unicode"/>
              </a:rPr>
              <a:t>=</a:t>
            </a:r>
            <a:r>
              <a:rPr dirty="0" sz="1100" spc="-25">
                <a:latin typeface="Lucida Sans Unicode"/>
                <a:cs typeface="Lucida Sans Unicode"/>
              </a:rPr>
              <a:t> </a:t>
            </a:r>
            <a:r>
              <a:rPr dirty="0" sz="1100" spc="-40">
                <a:latin typeface="Cambria"/>
                <a:cs typeface="Cambria"/>
              </a:rPr>
              <a:t>0.27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“Sandwich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Place”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column.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6" action="ppaction://hlinksldjump"/>
              </a:rPr>
              <a:t>21</a:t>
            </a:r>
            <a:r>
              <a:rPr dirty="0" sz="1100" spc="-15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how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looks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like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6" action="ppaction://hlinksldjump"/>
              </a:rPr>
              <a:t>22</a:t>
            </a:r>
            <a:r>
              <a:rPr dirty="0" sz="1100" spc="30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236" y="940239"/>
            <a:ext cx="5932218" cy="10116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94623" y="2231502"/>
            <a:ext cx="33832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21: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761" y="2773880"/>
            <a:ext cx="5936649" cy="19103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7298" y="4965686"/>
            <a:ext cx="5998210" cy="38119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22: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2	</a:t>
            </a:r>
            <a:r>
              <a:rPr dirty="0" sz="1400" spc="20" b="1">
                <a:latin typeface="Palatino Linotype"/>
                <a:cs typeface="Palatino Linotype"/>
              </a:rPr>
              <a:t>Combining</a:t>
            </a:r>
            <a:r>
              <a:rPr dirty="0" sz="1400" spc="-15" b="1">
                <a:latin typeface="Palatino Linotype"/>
                <a:cs typeface="Palatino Linotype"/>
              </a:rPr>
              <a:t> </a:t>
            </a:r>
            <a:r>
              <a:rPr dirty="0" sz="1400" spc="25" b="1">
                <a:latin typeface="Palatino Linotype"/>
                <a:cs typeface="Palatino Linotype"/>
              </a:rPr>
              <a:t>NYC</a:t>
            </a:r>
            <a:r>
              <a:rPr dirty="0" sz="1400" spc="-1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and</a:t>
            </a:r>
            <a:r>
              <a:rPr dirty="0" sz="1400" spc="-15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Toronto</a:t>
            </a:r>
            <a:r>
              <a:rPr dirty="0" sz="1400" spc="-1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Data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25">
                <a:latin typeface="Cambria"/>
                <a:cs typeface="Cambria"/>
              </a:rPr>
              <a:t>After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producing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</a:t>
            </a:r>
            <a:r>
              <a:rPr dirty="0" sz="1100" spc="5">
                <a:latin typeface="Cambria"/>
                <a:cs typeface="Cambria"/>
              </a:rPr>
              <a:t> dataframes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 each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these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dataframes </a:t>
            </a:r>
            <a:r>
              <a:rPr dirty="0" sz="1100" spc="25">
                <a:latin typeface="Cambria"/>
                <a:cs typeface="Cambria"/>
              </a:rPr>
              <a:t>should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5">
                <a:latin typeface="Cambria"/>
                <a:cs typeface="Cambria"/>
              </a:rPr>
              <a:t>combined </a:t>
            </a:r>
            <a:r>
              <a:rPr dirty="0" sz="1100" spc="-5">
                <a:latin typeface="Cambria"/>
                <a:cs typeface="Cambria"/>
              </a:rPr>
              <a:t>before </a:t>
            </a:r>
            <a:r>
              <a:rPr dirty="0" sz="1100" spc="30">
                <a:latin typeface="Cambria"/>
                <a:cs typeface="Cambria"/>
              </a:rPr>
              <a:t>applying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algorithm.</a:t>
            </a:r>
            <a:r>
              <a:rPr dirty="0" sz="1100" spc="20">
                <a:latin typeface="Cambria"/>
                <a:cs typeface="Cambria"/>
              </a:rPr>
              <a:t> However,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order to </a:t>
            </a:r>
            <a:r>
              <a:rPr dirty="0" sz="1100" spc="15">
                <a:latin typeface="Cambria"/>
                <a:cs typeface="Cambria"/>
              </a:rPr>
              <a:t>distinguish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from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new </a:t>
            </a:r>
            <a:r>
              <a:rPr dirty="0" sz="1100" spc="15">
                <a:latin typeface="Cambria"/>
                <a:cs typeface="Cambria"/>
              </a:rPr>
              <a:t>dataframe,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-5">
                <a:latin typeface="Cambria"/>
                <a:cs typeface="Cambria"/>
              </a:rPr>
              <a:t>text </a:t>
            </a:r>
            <a:r>
              <a:rPr dirty="0" sz="1100" spc="5">
                <a:latin typeface="Cambria"/>
                <a:cs typeface="Cambria"/>
              </a:rPr>
              <a:t>string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30">
                <a:latin typeface="Cambria"/>
                <a:cs typeface="Cambria"/>
              </a:rPr>
              <a:t>added </a:t>
            </a:r>
            <a:r>
              <a:rPr dirty="0" sz="1100" spc="-5">
                <a:latin typeface="Cambria"/>
                <a:cs typeface="Cambria"/>
              </a:rPr>
              <a:t>to 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end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name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before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merging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dataframes: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114">
                <a:latin typeface="Cambria"/>
                <a:cs typeface="Cambria"/>
              </a:rPr>
              <a:t>NYC,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string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added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“_NYC”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“_Toronto”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45">
                <a:latin typeface="Cambria"/>
                <a:cs typeface="Cambria"/>
              </a:rPr>
              <a:t>Also,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don’t</a:t>
            </a:r>
            <a:r>
              <a:rPr dirty="0" sz="1100">
                <a:latin typeface="Cambria"/>
                <a:cs typeface="Cambria"/>
              </a:rPr>
              <a:t> necessarily </a:t>
            </a:r>
            <a:r>
              <a:rPr dirty="0" sz="1100" spc="20">
                <a:latin typeface="Cambria"/>
                <a:cs typeface="Cambria"/>
              </a:rPr>
              <a:t>have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5">
                <a:latin typeface="Cambria"/>
                <a:cs typeface="Cambria"/>
              </a:rPr>
              <a:t>(i.e.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some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columns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4" action="ppaction://hlinksldjump"/>
              </a:rPr>
              <a:t>21 </a:t>
            </a:r>
            <a:r>
              <a:rPr dirty="0" sz="1100" spc="25">
                <a:latin typeface="Cambria"/>
                <a:cs typeface="Cambria"/>
              </a:rPr>
              <a:t>don’t </a:t>
            </a:r>
            <a:r>
              <a:rPr dirty="0" sz="1100">
                <a:latin typeface="Cambria"/>
                <a:cs typeface="Cambria"/>
              </a:rPr>
              <a:t>exist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4" action="ppaction://hlinksldjump"/>
              </a:rPr>
              <a:t>22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vice </a:t>
            </a:r>
            <a:r>
              <a:rPr dirty="0" sz="1100">
                <a:latin typeface="Cambria"/>
                <a:cs typeface="Cambria"/>
              </a:rPr>
              <a:t>versa). </a:t>
            </a: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15">
                <a:latin typeface="Cambria"/>
                <a:cs typeface="Cambria"/>
              </a:rPr>
              <a:t>deal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5">
                <a:latin typeface="Cambria"/>
                <a:cs typeface="Cambria"/>
              </a:rPr>
              <a:t> issue </a:t>
            </a:r>
            <a:r>
              <a:rPr dirty="0" sz="1100" spc="-5">
                <a:latin typeface="Cambria"/>
                <a:cs typeface="Cambria"/>
              </a:rPr>
              <a:t>before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combining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columns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both dataframes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made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35">
                <a:latin typeface="Cambria"/>
                <a:cs typeface="Cambria"/>
              </a:rPr>
              <a:t>adding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columns </a:t>
            </a:r>
            <a:r>
              <a:rPr dirty="0" sz="1100">
                <a:latin typeface="Cambria"/>
                <a:cs typeface="Cambria"/>
              </a:rPr>
              <a:t>that exist </a:t>
            </a:r>
            <a:r>
              <a:rPr dirty="0" sz="1100" spc="25">
                <a:latin typeface="Cambria"/>
                <a:cs typeface="Cambria"/>
              </a:rPr>
              <a:t>only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vice </a:t>
            </a:r>
            <a:r>
              <a:rPr dirty="0" sz="1100">
                <a:latin typeface="Cambria"/>
                <a:cs typeface="Cambria"/>
              </a:rPr>
              <a:t>versa;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newly-added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columns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have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value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0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rows.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23</a:t>
            </a:r>
            <a:r>
              <a:rPr dirty="0" sz="1100" spc="-25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resulted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combination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 </a:t>
            </a:r>
            <a:r>
              <a:rPr dirty="0" sz="1100" spc="10">
                <a:latin typeface="Cambria"/>
                <a:cs typeface="Cambria"/>
              </a:rPr>
              <a:t>dataframes.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This </a:t>
            </a:r>
            <a:r>
              <a:rPr dirty="0" sz="1100" spc="5">
                <a:latin typeface="Cambria"/>
                <a:cs typeface="Cambria"/>
              </a:rPr>
              <a:t>dataframes contains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65">
                <a:latin typeface="Cambria"/>
                <a:cs typeface="Cambria"/>
              </a:rPr>
              <a:t>408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both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20" y="934768"/>
            <a:ext cx="5947539" cy="13106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2397732"/>
            <a:ext cx="5998210" cy="17989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23: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combination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aggregated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dataframes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3	</a:t>
            </a:r>
            <a:r>
              <a:rPr dirty="0" sz="1400" spc="20" b="1">
                <a:latin typeface="Palatino Linotype"/>
                <a:cs typeface="Palatino Linotype"/>
              </a:rPr>
              <a:t>The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Most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Common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Categories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for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Each</a:t>
            </a:r>
            <a:r>
              <a:rPr dirty="0" sz="1400" spc="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Neighborhood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40">
                <a:latin typeface="Cambria"/>
                <a:cs typeface="Cambria"/>
              </a:rPr>
              <a:t>Using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23,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another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5">
                <a:latin typeface="Cambria"/>
                <a:cs typeface="Cambria"/>
              </a:rPr>
              <a:t>created to </a:t>
            </a:r>
            <a:r>
              <a:rPr dirty="0" sz="1100" spc="15">
                <a:latin typeface="Cambria"/>
                <a:cs typeface="Cambria"/>
              </a:rPr>
              <a:t>specify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65">
                <a:latin typeface="Cambria"/>
                <a:cs typeface="Cambria"/>
              </a:rPr>
              <a:t>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5">
                <a:latin typeface="Cambria"/>
                <a:cs typeface="Cambria"/>
              </a:rPr>
              <a:t> for each </a:t>
            </a:r>
            <a:r>
              <a:rPr dirty="0" sz="1100" spc="15">
                <a:latin typeface="Cambria"/>
                <a:cs typeface="Cambria"/>
              </a:rPr>
              <a:t>neighborhood in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Toronto.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This dataframe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created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5">
                <a:latin typeface="Cambria"/>
                <a:cs typeface="Cambria"/>
              </a:rPr>
              <a:t>retrieving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65">
                <a:latin typeface="Cambria"/>
                <a:cs typeface="Cambria"/>
              </a:rPr>
              <a:t>5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largest </a:t>
            </a:r>
            <a:r>
              <a:rPr dirty="0" sz="1100" spc="15">
                <a:latin typeface="Cambria"/>
                <a:cs typeface="Cambria"/>
              </a:rPr>
              <a:t>values </a:t>
            </a:r>
            <a:r>
              <a:rPr dirty="0" sz="1100" spc="5">
                <a:latin typeface="Cambria"/>
                <a:cs typeface="Cambria"/>
              </a:rPr>
              <a:t>for each </a:t>
            </a:r>
            <a:r>
              <a:rPr dirty="0" sz="1100" spc="15">
                <a:latin typeface="Cambria"/>
                <a:cs typeface="Cambria"/>
              </a:rPr>
              <a:t>neighborhood 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23.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24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dataframe.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885" y="4348786"/>
            <a:ext cx="5916673" cy="897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7298" y="5441974"/>
            <a:ext cx="5998210" cy="2470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24: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4	Clustering</a:t>
            </a:r>
            <a:r>
              <a:rPr dirty="0" sz="1400" spc="-15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and</a:t>
            </a:r>
            <a:r>
              <a:rPr dirty="0" sz="1400" spc="-10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its</a:t>
            </a:r>
            <a:r>
              <a:rPr dirty="0" sz="1400" spc="-10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Results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20">
                <a:latin typeface="Cambria"/>
                <a:cs typeface="Cambria"/>
              </a:rPr>
              <a:t>By </a:t>
            </a:r>
            <a:r>
              <a:rPr dirty="0" sz="1100" spc="10">
                <a:latin typeface="Cambria"/>
                <a:cs typeface="Cambria"/>
              </a:rPr>
              <a:t>obtaining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23,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30">
                <a:latin typeface="Cambria"/>
                <a:cs typeface="Cambria"/>
              </a:rPr>
              <a:t>now </a:t>
            </a:r>
            <a:r>
              <a:rPr dirty="0" sz="1100" spc="5">
                <a:latin typeface="Cambria"/>
                <a:cs typeface="Cambria"/>
              </a:rPr>
              <a:t>possible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30">
                <a:latin typeface="Cambria"/>
                <a:cs typeface="Cambria"/>
              </a:rPr>
              <a:t>apply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algorithm. </a:t>
            </a:r>
            <a:r>
              <a:rPr dirty="0" sz="1100" spc="20">
                <a:latin typeface="Cambria"/>
                <a:cs typeface="Cambria"/>
              </a:rPr>
              <a:t>Fig-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ure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25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code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0">
                <a:latin typeface="Cambria"/>
                <a:cs typeface="Cambria"/>
              </a:rPr>
              <a:t>perform clustering </a:t>
            </a:r>
            <a:r>
              <a:rPr dirty="0" sz="1100" spc="25">
                <a:latin typeface="Cambria"/>
                <a:cs typeface="Cambria"/>
              </a:rPr>
              <a:t>using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K-means </a:t>
            </a:r>
            <a:r>
              <a:rPr dirty="0" sz="1100" spc="15">
                <a:latin typeface="Cambria"/>
                <a:cs typeface="Cambria"/>
              </a:rPr>
              <a:t>algorithm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Scikit-learn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library.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variable </a:t>
            </a:r>
            <a:r>
              <a:rPr dirty="0" sz="1100" spc="20">
                <a:latin typeface="Cambria"/>
                <a:cs typeface="Cambria"/>
              </a:rPr>
              <a:t>named </a:t>
            </a:r>
            <a:r>
              <a:rPr dirty="0" sz="1100" spc="-15">
                <a:latin typeface="Georgia"/>
                <a:cs typeface="Georgia"/>
              </a:rPr>
              <a:t>nyc_tor_grouped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23. </a:t>
            </a:r>
            <a:r>
              <a:rPr dirty="0" sz="1100" spc="25">
                <a:latin typeface="Cambria"/>
                <a:cs typeface="Cambria"/>
              </a:rPr>
              <a:t>Notice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“Neighborhood_” </a:t>
            </a:r>
            <a:r>
              <a:rPr dirty="0" sz="1100" spc="20">
                <a:latin typeface="Cambria"/>
                <a:cs typeface="Cambria"/>
              </a:rPr>
              <a:t>column </a:t>
            </a:r>
            <a:r>
              <a:rPr dirty="0" sz="1100" spc="15">
                <a:latin typeface="Cambria"/>
                <a:cs typeface="Cambria"/>
              </a:rPr>
              <a:t>was </a:t>
            </a:r>
            <a:r>
              <a:rPr dirty="0" sz="1100" spc="20">
                <a:latin typeface="Cambria"/>
                <a:cs typeface="Cambria"/>
              </a:rPr>
              <a:t>dropped </a:t>
            </a:r>
            <a:r>
              <a:rPr dirty="0" sz="1100" spc="-5">
                <a:latin typeface="Cambria"/>
                <a:cs typeface="Cambria"/>
              </a:rPr>
              <a:t>before </a:t>
            </a:r>
            <a:r>
              <a:rPr dirty="0" sz="1100" spc="30">
                <a:latin typeface="Cambria"/>
                <a:cs typeface="Cambria"/>
              </a:rPr>
              <a:t>applying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 </a:t>
            </a:r>
            <a:r>
              <a:rPr dirty="0" sz="1100" spc="5">
                <a:latin typeface="Cambria"/>
                <a:cs typeface="Cambria"/>
              </a:rPr>
              <a:t>(i.e. </a:t>
            </a:r>
            <a:r>
              <a:rPr dirty="0" sz="1100" spc="-5">
                <a:latin typeface="Cambria"/>
                <a:cs typeface="Cambria"/>
              </a:rPr>
              <a:t>the cluster-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ing </a:t>
            </a:r>
            <a:r>
              <a:rPr dirty="0" sz="1100" spc="15">
                <a:latin typeface="Cambria"/>
                <a:cs typeface="Cambria"/>
              </a:rPr>
              <a:t>algorithm was </a:t>
            </a:r>
            <a:r>
              <a:rPr dirty="0" sz="1100" spc="20">
                <a:latin typeface="Cambria"/>
                <a:cs typeface="Cambria"/>
              </a:rPr>
              <a:t>applied </a:t>
            </a:r>
            <a:r>
              <a:rPr dirty="0" sz="1100" spc="15">
                <a:latin typeface="Cambria"/>
                <a:cs typeface="Cambria"/>
              </a:rPr>
              <a:t>on all columns </a:t>
            </a:r>
            <a:r>
              <a:rPr dirty="0" sz="1100" spc="5">
                <a:latin typeface="Cambria"/>
                <a:cs typeface="Cambria"/>
              </a:rPr>
              <a:t>except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column);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15">
                <a:latin typeface="Cambria"/>
                <a:cs typeface="Cambria"/>
              </a:rPr>
              <a:t>was done </a:t>
            </a:r>
            <a:r>
              <a:rPr dirty="0" sz="1100">
                <a:latin typeface="Cambria"/>
                <a:cs typeface="Cambria"/>
              </a:rPr>
              <a:t>because </a:t>
            </a:r>
            <a:r>
              <a:rPr dirty="0" sz="1100" spc="-5">
                <a:latin typeface="Cambria"/>
                <a:cs typeface="Cambria"/>
              </a:rPr>
              <a:t>the cluster-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ing </a:t>
            </a:r>
            <a:r>
              <a:rPr dirty="0" sz="1100" spc="15">
                <a:latin typeface="Cambria"/>
                <a:cs typeface="Cambria"/>
              </a:rPr>
              <a:t>algorithm doesn’t </a:t>
            </a:r>
            <a:r>
              <a:rPr dirty="0" sz="1100">
                <a:latin typeface="Cambria"/>
                <a:cs typeface="Cambria"/>
              </a:rPr>
              <a:t>accept </a:t>
            </a:r>
            <a:r>
              <a:rPr dirty="0" sz="1100" spc="10">
                <a:latin typeface="Cambria"/>
                <a:cs typeface="Cambria"/>
              </a:rPr>
              <a:t>non-numerical </a:t>
            </a:r>
            <a:r>
              <a:rPr dirty="0" sz="1100" spc="15">
                <a:latin typeface="Cambria"/>
                <a:cs typeface="Cambria"/>
              </a:rPr>
              <a:t>columns </a:t>
            </a:r>
            <a:r>
              <a:rPr dirty="0" sz="1100" spc="-5">
                <a:latin typeface="Cambria"/>
                <a:cs typeface="Cambria"/>
              </a:rPr>
              <a:t>as </a:t>
            </a:r>
            <a:r>
              <a:rPr dirty="0" sz="1100" spc="10">
                <a:latin typeface="Cambria"/>
                <a:cs typeface="Cambria"/>
              </a:rPr>
              <a:t>mentioned </a:t>
            </a:r>
            <a:r>
              <a:rPr dirty="0" sz="1100" spc="-10">
                <a:latin typeface="Cambria"/>
                <a:cs typeface="Cambria"/>
              </a:rPr>
              <a:t>earlier. </a:t>
            </a:r>
            <a:r>
              <a:rPr dirty="0" sz="1100" spc="20">
                <a:latin typeface="Cambria"/>
                <a:cs typeface="Cambria"/>
              </a:rPr>
              <a:t>However,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20">
                <a:latin typeface="Cambria"/>
                <a:cs typeface="Cambria"/>
              </a:rPr>
              <a:t>column </a:t>
            </a:r>
            <a:r>
              <a:rPr dirty="0" sz="1100" spc="25">
                <a:latin typeface="Cambria"/>
                <a:cs typeface="Cambria"/>
              </a:rPr>
              <a:t> will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re-added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explained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soon.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498" y="925209"/>
            <a:ext cx="5926374" cy="9533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2064878"/>
            <a:ext cx="5998210" cy="1501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25: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50">
                <a:latin typeface="Cambria"/>
                <a:cs typeface="Cambria"/>
              </a:rPr>
              <a:t>Code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perform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K-means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clustering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-5">
                <a:latin typeface="Cambria"/>
                <a:cs typeface="Cambria"/>
              </a:rPr>
              <a:t>seen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25,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 </a:t>
            </a:r>
            <a:r>
              <a:rPr dirty="0" sz="1100" spc="20">
                <a:latin typeface="Cambria"/>
                <a:cs typeface="Cambria"/>
              </a:rPr>
              <a:t>produced </a:t>
            </a:r>
            <a:r>
              <a:rPr dirty="0" sz="1100" spc="-5">
                <a:latin typeface="Cambria"/>
                <a:cs typeface="Cambria"/>
              </a:rPr>
              <a:t>cluster-labels;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>
                <a:latin typeface="Cambria"/>
                <a:cs typeface="Cambria"/>
              </a:rPr>
              <a:t>labels </a:t>
            </a:r>
            <a:r>
              <a:rPr dirty="0" sz="1100" spc="10">
                <a:latin typeface="Cambria"/>
                <a:cs typeface="Cambria"/>
              </a:rPr>
              <a:t>de-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-10">
                <a:latin typeface="Cambria"/>
                <a:cs typeface="Cambria"/>
              </a:rPr>
              <a:t>record </a:t>
            </a:r>
            <a:r>
              <a:rPr dirty="0" sz="1100" spc="5">
                <a:latin typeface="Cambria"/>
                <a:cs typeface="Cambria"/>
              </a:rPr>
              <a:t>(i.e.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each </a:t>
            </a:r>
            <a:r>
              <a:rPr dirty="0" sz="1100" spc="10">
                <a:latin typeface="Cambria"/>
                <a:cs typeface="Cambria"/>
              </a:rPr>
              <a:t>neighborhood)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data.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Using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>
                <a:latin typeface="Cambria"/>
                <a:cs typeface="Cambria"/>
              </a:rPr>
              <a:t>labels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30">
                <a:latin typeface="Cambria"/>
                <a:cs typeface="Cambria"/>
                <a:hlinkClick r:id="rId4" action="ppaction://hlinksldjump"/>
              </a:rPr>
              <a:t>24,</a:t>
            </a:r>
            <a:r>
              <a:rPr dirty="0" sz="1100" spc="-15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constructed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show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Toronto,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15">
                <a:latin typeface="Cambria"/>
                <a:cs typeface="Cambria"/>
              </a:rPr>
              <a:t>neighborhood belongs,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0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seen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30">
                <a:latin typeface="Cambria"/>
                <a:cs typeface="Cambria"/>
                <a:hlinkClick r:id="rId3" action="ppaction://hlinksldjump"/>
              </a:rPr>
              <a:t>26.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963" y="3775608"/>
            <a:ext cx="5925727" cy="2380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7298" y="6329564"/>
            <a:ext cx="5998210" cy="1277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26: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neighborhoods,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clusters,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output 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clustering </a:t>
            </a:r>
            <a:r>
              <a:rPr dirty="0" sz="1100" spc="5">
                <a:latin typeface="Cambria"/>
                <a:cs typeface="Cambria"/>
              </a:rPr>
              <a:t>operation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65">
                <a:latin typeface="Cambria"/>
                <a:cs typeface="Cambria"/>
              </a:rPr>
              <a:t>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>
                <a:latin typeface="Cambria"/>
                <a:cs typeface="Cambria"/>
              </a:rPr>
              <a:t>cluster labels </a:t>
            </a:r>
            <a:r>
              <a:rPr dirty="0" sz="1100" spc="-10">
                <a:latin typeface="Cambria"/>
                <a:cs typeface="Cambria"/>
              </a:rPr>
              <a:t>0, 1, 2, 3,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4.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Each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 is </a:t>
            </a:r>
            <a:r>
              <a:rPr dirty="0" sz="1100" spc="5">
                <a:latin typeface="Cambria"/>
                <a:cs typeface="Cambria"/>
              </a:rPr>
              <a:t>expected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5">
                <a:latin typeface="Cambria"/>
                <a:cs typeface="Cambria"/>
              </a:rPr>
              <a:t>contain a </a:t>
            </a:r>
            <a:r>
              <a:rPr dirty="0" sz="1100" spc="25">
                <a:latin typeface="Cambria"/>
                <a:cs typeface="Cambria"/>
              </a:rPr>
              <a:t>group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similar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5">
                <a:latin typeface="Cambria"/>
                <a:cs typeface="Cambria"/>
              </a:rPr>
              <a:t>based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clustering </a:t>
            </a:r>
            <a:r>
              <a:rPr dirty="0" sz="1100" spc="15">
                <a:latin typeface="Cambria"/>
                <a:cs typeface="Cambria"/>
              </a:rPr>
              <a:t>algorithm was </a:t>
            </a:r>
            <a:r>
              <a:rPr dirty="0" sz="1100" spc="10">
                <a:latin typeface="Cambria"/>
                <a:cs typeface="Cambria"/>
              </a:rPr>
              <a:t>run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65">
                <a:latin typeface="Cambria"/>
                <a:cs typeface="Cambria"/>
              </a:rPr>
              <a:t>406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Toronto.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Table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6" action="ppaction://hlinksldjump"/>
              </a:rPr>
              <a:t>2</a:t>
            </a:r>
            <a:r>
              <a:rPr dirty="0" sz="1100" spc="30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93555" y="905510"/>
          <a:ext cx="2385695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805"/>
                <a:gridCol w="1786255"/>
              </a:tblGrid>
              <a:tr h="259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 spc="20">
                          <a:latin typeface="Cambria"/>
                          <a:cs typeface="Cambria"/>
                        </a:rPr>
                        <a:t>Cluster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 spc="35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2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neighborhoods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4765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3873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65">
                          <a:latin typeface="Cambria"/>
                          <a:cs typeface="Cambria"/>
                        </a:rPr>
                        <a:t>91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3873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 spc="-65">
                          <a:latin typeface="Cambria"/>
                          <a:cs typeface="Cambria"/>
                        </a:rPr>
                        <a:t>175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2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 spc="-65">
                          <a:latin typeface="Cambria"/>
                          <a:cs typeface="Cambria"/>
                        </a:rPr>
                        <a:t>81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 spc="-65">
                          <a:latin typeface="Cambria"/>
                          <a:cs typeface="Cambria"/>
                        </a:rPr>
                        <a:t>33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4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 spc="-65">
                          <a:latin typeface="Cambria"/>
                          <a:cs typeface="Cambria"/>
                        </a:rPr>
                        <a:t>28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87298" y="2484995"/>
            <a:ext cx="5998210" cy="1277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mbria"/>
                <a:cs typeface="Cambria"/>
              </a:rPr>
              <a:t>Table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2: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Number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For </a:t>
            </a:r>
            <a:r>
              <a:rPr dirty="0" sz="1100" spc="15">
                <a:latin typeface="Cambria"/>
                <a:cs typeface="Cambria"/>
              </a:rPr>
              <a:t>examples,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27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part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first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28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part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third </a:t>
            </a:r>
            <a:r>
              <a:rPr dirty="0" sz="1100" spc="-5">
                <a:latin typeface="Cambria"/>
                <a:cs typeface="Cambria"/>
              </a:rPr>
              <a:t>cluster.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It’s hard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20">
                <a:latin typeface="Cambria"/>
                <a:cs typeface="Cambria"/>
              </a:rPr>
              <a:t>show </a:t>
            </a:r>
            <a:r>
              <a:rPr dirty="0" sz="1100" spc="15">
                <a:latin typeface="Cambria"/>
                <a:cs typeface="Cambria"/>
              </a:rPr>
              <a:t>all </a:t>
            </a:r>
            <a:r>
              <a:rPr dirty="0" sz="1100" spc="-5">
                <a:latin typeface="Cambria"/>
                <a:cs typeface="Cambria"/>
              </a:rPr>
              <a:t>the clusters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5">
                <a:latin typeface="Cambria"/>
                <a:cs typeface="Cambria"/>
              </a:rPr>
              <a:t>all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their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>
                <a:latin typeface="Cambria"/>
                <a:cs typeface="Cambria"/>
              </a:rPr>
              <a:t>since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65">
                <a:latin typeface="Cambria"/>
                <a:cs typeface="Cambria"/>
              </a:rPr>
              <a:t>406 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five </a:t>
            </a:r>
            <a:r>
              <a:rPr dirty="0" sz="1100">
                <a:latin typeface="Cambria"/>
                <a:cs typeface="Cambria"/>
              </a:rPr>
              <a:t>clusters. </a:t>
            </a:r>
            <a:r>
              <a:rPr dirty="0" sz="1100" spc="20">
                <a:latin typeface="Cambria"/>
                <a:cs typeface="Cambria"/>
              </a:rPr>
              <a:t>However, </a:t>
            </a:r>
            <a:r>
              <a:rPr dirty="0" sz="1100" spc="10">
                <a:latin typeface="Cambria"/>
                <a:cs typeface="Cambria"/>
              </a:rPr>
              <a:t>they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accessed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Jupyter </a:t>
            </a:r>
            <a:r>
              <a:rPr dirty="0" sz="1100" spc="5">
                <a:latin typeface="Cambria"/>
                <a:cs typeface="Cambria"/>
              </a:rPr>
              <a:t>notebook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project.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308" y="3958069"/>
            <a:ext cx="5925727" cy="23111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23096" y="6432891"/>
            <a:ext cx="33267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27: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Some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records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belong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first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308" y="6939525"/>
            <a:ext cx="5925727" cy="14220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92832" y="8585770"/>
            <a:ext cx="33870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28: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Some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records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belong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third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766268"/>
            <a:ext cx="5998210" cy="427545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 spc="15" b="1">
                <a:latin typeface="Palatino Linotype"/>
                <a:cs typeface="Palatino Linotype"/>
              </a:rPr>
              <a:t>Part</a:t>
            </a:r>
            <a:r>
              <a:rPr dirty="0" sz="1400" spc="-90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I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50" spc="5" b="1">
                <a:latin typeface="Palatino Linotype"/>
                <a:cs typeface="Palatino Linotype"/>
              </a:rPr>
              <a:t>Introduction</a:t>
            </a:r>
            <a:r>
              <a:rPr dirty="0" sz="2050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and</a:t>
            </a:r>
            <a:r>
              <a:rPr dirty="0" sz="2050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Problem</a:t>
            </a:r>
            <a:r>
              <a:rPr dirty="0" sz="2050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Statement</a:t>
            </a:r>
            <a:endParaRPr sz="205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345"/>
              </a:spcBef>
            </a:pP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5">
                <a:latin typeface="Cambria"/>
                <a:cs typeface="Cambria"/>
              </a:rPr>
              <a:t>project, </a:t>
            </a:r>
            <a:r>
              <a:rPr dirty="0" sz="1100" spc="20">
                <a:latin typeface="Cambria"/>
                <a:cs typeface="Cambria"/>
              </a:rPr>
              <a:t>we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5">
                <a:latin typeface="Cambria"/>
                <a:cs typeface="Cambria"/>
              </a:rPr>
              <a:t>study, </a:t>
            </a:r>
            <a:r>
              <a:rPr dirty="0" sz="1100" spc="20">
                <a:latin typeface="Cambria"/>
                <a:cs typeface="Cambria"/>
              </a:rPr>
              <a:t>analyze, </a:t>
            </a:r>
            <a:r>
              <a:rPr dirty="0" sz="1100" spc="-5">
                <a:latin typeface="Cambria"/>
                <a:cs typeface="Cambria"/>
              </a:rPr>
              <a:t>cluster,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5">
                <a:latin typeface="Cambria"/>
                <a:cs typeface="Cambria"/>
              </a:rPr>
              <a:t>compare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two </a:t>
            </a:r>
            <a:r>
              <a:rPr dirty="0" sz="1100" spc="5">
                <a:latin typeface="Cambria"/>
                <a:cs typeface="Cambria"/>
              </a:rPr>
              <a:t>important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cities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world: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65">
                <a:latin typeface="Cambria"/>
                <a:cs typeface="Cambria"/>
              </a:rPr>
              <a:t>New</a:t>
            </a:r>
            <a:r>
              <a:rPr dirty="0" sz="1100">
                <a:latin typeface="Cambria"/>
                <a:cs typeface="Cambria"/>
              </a:rPr>
              <a:t> York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50">
                <a:latin typeface="Cambria"/>
                <a:cs typeface="Cambria"/>
              </a:rPr>
              <a:t>City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</a:t>
            </a:r>
            <a:r>
              <a:rPr dirty="0" sz="1100">
                <a:latin typeface="Cambria"/>
                <a:cs typeface="Cambria"/>
              </a:rPr>
              <a:t> is</a:t>
            </a:r>
            <a:r>
              <a:rPr dirty="0" sz="1100" spc="5">
                <a:latin typeface="Cambria"/>
                <a:cs typeface="Cambria"/>
              </a:rPr>
              <a:t> located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United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States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America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located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40">
                <a:latin typeface="Cambria"/>
                <a:cs typeface="Cambria"/>
              </a:rPr>
              <a:t>Canada. </a:t>
            </a:r>
            <a:r>
              <a:rPr dirty="0" sz="1100" spc="-25">
                <a:latin typeface="Cambria"/>
                <a:cs typeface="Cambria"/>
              </a:rPr>
              <a:t>We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5">
                <a:latin typeface="Cambria"/>
                <a:cs typeface="Cambria"/>
              </a:rPr>
              <a:t>investigate </a:t>
            </a:r>
            <a:r>
              <a:rPr dirty="0" sz="1100" spc="15">
                <a:latin typeface="Cambria"/>
                <a:cs typeface="Cambria"/>
              </a:rPr>
              <a:t>on what </a:t>
            </a:r>
            <a:r>
              <a:rPr dirty="0" sz="1100" spc="20">
                <a:latin typeface="Cambria"/>
                <a:cs typeface="Cambria"/>
              </a:rPr>
              <a:t>kinds of </a:t>
            </a:r>
            <a:r>
              <a:rPr dirty="0" sz="1100">
                <a:latin typeface="Cambria"/>
                <a:cs typeface="Cambria"/>
              </a:rPr>
              <a:t>businesses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both </a:t>
            </a:r>
            <a:r>
              <a:rPr dirty="0" sz="1100">
                <a:latin typeface="Cambria"/>
                <a:cs typeface="Cambria"/>
              </a:rPr>
              <a:t>cities,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what </a:t>
            </a:r>
            <a:r>
              <a:rPr dirty="0" sz="1100" spc="20">
                <a:latin typeface="Cambria"/>
                <a:cs typeface="Cambria"/>
              </a:rPr>
              <a:t>kinds of </a:t>
            </a:r>
            <a:r>
              <a:rPr dirty="0" sz="1100">
                <a:latin typeface="Cambria"/>
                <a:cs typeface="Cambria"/>
              </a:rPr>
              <a:t>businesses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two </a:t>
            </a:r>
            <a:r>
              <a:rPr dirty="0" sz="1100" spc="-5">
                <a:latin typeface="Cambria"/>
                <a:cs typeface="Cambria"/>
              </a:rPr>
              <a:t>cities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other </a:t>
            </a:r>
            <a:r>
              <a:rPr dirty="0" sz="1100" spc="-10">
                <a:latin typeface="Cambria"/>
                <a:cs typeface="Cambria"/>
              </a:rPr>
              <a:t>city,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5">
                <a:latin typeface="Cambria"/>
                <a:cs typeface="Cambria"/>
              </a:rPr>
              <a:t>what </a:t>
            </a:r>
            <a:r>
              <a:rPr dirty="0" sz="1100" spc="20">
                <a:latin typeface="Cambria"/>
                <a:cs typeface="Cambria"/>
              </a:rPr>
              <a:t> kinds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businesses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not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both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cities.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40">
                <a:latin typeface="Cambria"/>
                <a:cs typeface="Cambria"/>
              </a:rPr>
              <a:t>Doing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10">
                <a:latin typeface="Cambria"/>
                <a:cs typeface="Cambria"/>
              </a:rPr>
              <a:t>project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>
                <a:latin typeface="Cambria"/>
                <a:cs typeface="Cambria"/>
              </a:rPr>
              <a:t>enable </a:t>
            </a:r>
            <a:r>
              <a:rPr dirty="0" sz="1100" spc="20">
                <a:latin typeface="Cambria"/>
                <a:cs typeface="Cambria"/>
              </a:rPr>
              <a:t>us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0">
                <a:latin typeface="Cambria"/>
                <a:cs typeface="Cambria"/>
              </a:rPr>
              <a:t>get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-15">
                <a:latin typeface="Cambria"/>
                <a:cs typeface="Cambria"/>
              </a:rPr>
              <a:t>better </a:t>
            </a:r>
            <a:r>
              <a:rPr dirty="0" sz="1100" spc="15">
                <a:latin typeface="Cambria"/>
                <a:cs typeface="Cambria"/>
              </a:rPr>
              <a:t>understanding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similarities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differences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between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two </a:t>
            </a:r>
            <a:r>
              <a:rPr dirty="0" sz="1100" spc="-5">
                <a:latin typeface="Cambria"/>
                <a:cs typeface="Cambria"/>
              </a:rPr>
              <a:t>cities </a:t>
            </a:r>
            <a:r>
              <a:rPr dirty="0" sz="1100" spc="25">
                <a:latin typeface="Cambria"/>
                <a:cs typeface="Cambria"/>
              </a:rPr>
              <a:t>which will </a:t>
            </a:r>
            <a:r>
              <a:rPr dirty="0" sz="1100" spc="15">
                <a:latin typeface="Cambria"/>
                <a:cs typeface="Cambria"/>
              </a:rPr>
              <a:t>make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25">
                <a:latin typeface="Cambria"/>
                <a:cs typeface="Cambria"/>
              </a:rPr>
              <a:t>known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5">
                <a:latin typeface="Cambria"/>
                <a:cs typeface="Cambria"/>
              </a:rPr>
              <a:t>business </a:t>
            </a:r>
            <a:r>
              <a:rPr dirty="0" sz="1100" spc="15">
                <a:latin typeface="Cambria"/>
                <a:cs typeface="Cambria"/>
              </a:rPr>
              <a:t>people what </a:t>
            </a:r>
            <a:r>
              <a:rPr dirty="0" sz="1100" spc="10">
                <a:latin typeface="Cambria"/>
                <a:cs typeface="Cambria"/>
              </a:rPr>
              <a:t>types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businesses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5">
                <a:latin typeface="Cambria"/>
                <a:cs typeface="Cambria"/>
              </a:rPr>
              <a:t>likely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5">
                <a:latin typeface="Cambria"/>
                <a:cs typeface="Cambria"/>
              </a:rPr>
              <a:t>thrive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both </a:t>
            </a:r>
            <a:r>
              <a:rPr dirty="0" sz="1100">
                <a:latin typeface="Cambria"/>
                <a:cs typeface="Cambria"/>
              </a:rPr>
              <a:t>cities, </a:t>
            </a:r>
            <a:r>
              <a:rPr dirty="0" sz="1100" spc="15">
                <a:latin typeface="Cambria"/>
                <a:cs typeface="Cambria"/>
              </a:rPr>
              <a:t>what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5">
                <a:latin typeface="Cambria"/>
                <a:cs typeface="Cambria"/>
              </a:rPr>
              <a:t>suitable for each </a:t>
            </a:r>
            <a:r>
              <a:rPr dirty="0" sz="1100" spc="15">
                <a:latin typeface="Cambria"/>
                <a:cs typeface="Cambria"/>
              </a:rPr>
              <a:t>type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business,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5">
                <a:latin typeface="Cambria"/>
                <a:cs typeface="Cambria"/>
              </a:rPr>
              <a:t>what </a:t>
            </a:r>
            <a:r>
              <a:rPr dirty="0" sz="1100" spc="10">
                <a:latin typeface="Cambria"/>
                <a:cs typeface="Cambria"/>
              </a:rPr>
              <a:t>types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businesses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5">
                <a:latin typeface="Cambria"/>
                <a:cs typeface="Cambria"/>
              </a:rPr>
              <a:t>not </a:t>
            </a:r>
            <a:r>
              <a:rPr dirty="0" sz="1100" spc="15">
                <a:latin typeface="Cambria"/>
                <a:cs typeface="Cambria"/>
              </a:rPr>
              <a:t>very </a:t>
            </a:r>
            <a:r>
              <a:rPr dirty="0" sz="1100">
                <a:latin typeface="Cambria"/>
                <a:cs typeface="Cambria"/>
              </a:rPr>
              <a:t>desirable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-10">
                <a:latin typeface="Cambria"/>
                <a:cs typeface="Cambria"/>
              </a:rPr>
              <a:t>city.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This </a:t>
            </a:r>
            <a:r>
              <a:rPr dirty="0" sz="1100" spc="15">
                <a:latin typeface="Cambria"/>
                <a:cs typeface="Cambria"/>
              </a:rPr>
              <a:t>allows </a:t>
            </a:r>
            <a:r>
              <a:rPr dirty="0" sz="1100" spc="5">
                <a:latin typeface="Cambria"/>
                <a:cs typeface="Cambria"/>
              </a:rPr>
              <a:t>business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people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take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better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effective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decisions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regarding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where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open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businesses.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65">
                <a:latin typeface="Cambria"/>
                <a:cs typeface="Cambria"/>
              </a:rPr>
              <a:t>New </a:t>
            </a:r>
            <a:r>
              <a:rPr dirty="0" sz="1100">
                <a:latin typeface="Cambria"/>
                <a:cs typeface="Cambria"/>
              </a:rPr>
              <a:t>York </a:t>
            </a:r>
            <a:r>
              <a:rPr dirty="0" sz="1100" spc="50">
                <a:latin typeface="Cambria"/>
                <a:cs typeface="Cambria"/>
              </a:rPr>
              <a:t>City </a:t>
            </a:r>
            <a:r>
              <a:rPr dirty="0" sz="1100" spc="55">
                <a:latin typeface="Cambria"/>
                <a:cs typeface="Cambria"/>
              </a:rPr>
              <a:t>(NYC)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most </a:t>
            </a:r>
            <a:r>
              <a:rPr dirty="0" sz="1100" spc="25">
                <a:latin typeface="Cambria"/>
                <a:cs typeface="Cambria"/>
              </a:rPr>
              <a:t>populous </a:t>
            </a:r>
            <a:r>
              <a:rPr dirty="0" sz="1100" spc="10">
                <a:latin typeface="Cambria"/>
                <a:cs typeface="Cambria"/>
              </a:rPr>
              <a:t>city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30">
                <a:latin typeface="Cambria"/>
                <a:cs typeface="Cambria"/>
              </a:rPr>
              <a:t>United </a:t>
            </a:r>
            <a:r>
              <a:rPr dirty="0" sz="1100" spc="-5">
                <a:latin typeface="Cambria"/>
                <a:cs typeface="Cambria"/>
              </a:rPr>
              <a:t>States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30">
                <a:latin typeface="Cambria"/>
                <a:cs typeface="Cambria"/>
              </a:rPr>
              <a:t>America. 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Also,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5">
                <a:latin typeface="Cambria"/>
                <a:cs typeface="Cambria"/>
              </a:rPr>
              <a:t> 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linguistically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diverse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city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5">
                <a:latin typeface="Cambria"/>
                <a:cs typeface="Cambria"/>
              </a:rPr>
              <a:t> the </a:t>
            </a:r>
            <a:r>
              <a:rPr dirty="0" sz="1100" spc="15">
                <a:latin typeface="Cambria"/>
                <a:cs typeface="Cambria"/>
              </a:rPr>
              <a:t>world: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as </a:t>
            </a:r>
            <a:r>
              <a:rPr dirty="0" sz="1100" spc="30">
                <a:latin typeface="Cambria"/>
                <a:cs typeface="Cambria"/>
              </a:rPr>
              <a:t>many</a:t>
            </a:r>
            <a:r>
              <a:rPr dirty="0" sz="1100" spc="-5">
                <a:latin typeface="Cambria"/>
                <a:cs typeface="Cambria"/>
              </a:rPr>
              <a:t> 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800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languages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spoken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it.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Moreover,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0">
                <a:latin typeface="Cambria"/>
                <a:cs typeface="Cambria"/>
              </a:rPr>
              <a:t>plays </a:t>
            </a:r>
            <a:r>
              <a:rPr dirty="0" sz="1100" spc="10">
                <a:latin typeface="Cambria"/>
                <a:cs typeface="Cambria"/>
              </a:rPr>
              <a:t>an </a:t>
            </a:r>
            <a:r>
              <a:rPr dirty="0" sz="1100" spc="-5">
                <a:latin typeface="Cambria"/>
                <a:cs typeface="Cambria"/>
              </a:rPr>
              <a:t>essential </a:t>
            </a:r>
            <a:r>
              <a:rPr dirty="0" sz="1100" spc="-10">
                <a:latin typeface="Cambria"/>
                <a:cs typeface="Cambria"/>
              </a:rPr>
              <a:t>role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economics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75">
                <a:latin typeface="Cambria"/>
                <a:cs typeface="Cambria"/>
              </a:rPr>
              <a:t>USA: </a:t>
            </a:r>
            <a:r>
              <a:rPr dirty="0" sz="1100" spc="20">
                <a:latin typeface="Cambria"/>
                <a:cs typeface="Cambria"/>
              </a:rPr>
              <a:t>if </a:t>
            </a:r>
            <a:r>
              <a:rPr dirty="0" sz="1100" spc="65">
                <a:latin typeface="Cambria"/>
                <a:cs typeface="Cambria"/>
              </a:rPr>
              <a:t>New </a:t>
            </a:r>
            <a:r>
              <a:rPr dirty="0" sz="1100">
                <a:latin typeface="Cambria"/>
                <a:cs typeface="Cambria"/>
              </a:rPr>
              <a:t>York </a:t>
            </a:r>
            <a:r>
              <a:rPr dirty="0" sz="1100" spc="50">
                <a:latin typeface="Cambria"/>
                <a:cs typeface="Cambria"/>
              </a:rPr>
              <a:t>City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sovereign </a:t>
            </a:r>
            <a:r>
              <a:rPr dirty="0" sz="1100" spc="-5">
                <a:latin typeface="Cambria"/>
                <a:cs typeface="Cambria"/>
              </a:rPr>
              <a:t>state, it </a:t>
            </a:r>
            <a:r>
              <a:rPr dirty="0" sz="1100" spc="35">
                <a:latin typeface="Cambria"/>
                <a:cs typeface="Cambria"/>
              </a:rPr>
              <a:t>would </a:t>
            </a:r>
            <a:r>
              <a:rPr dirty="0" sz="1100" spc="20">
                <a:latin typeface="Cambria"/>
                <a:cs typeface="Cambria"/>
              </a:rPr>
              <a:t>have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30">
                <a:latin typeface="Cambria"/>
                <a:cs typeface="Cambria"/>
              </a:rPr>
              <a:t>12th </a:t>
            </a:r>
            <a:r>
              <a:rPr dirty="0" sz="1100" spc="10">
                <a:latin typeface="Cambria"/>
                <a:cs typeface="Cambria"/>
              </a:rPr>
              <a:t>highest </a:t>
            </a:r>
            <a:r>
              <a:rPr dirty="0" sz="1100" spc="100">
                <a:latin typeface="Cambria"/>
                <a:cs typeface="Cambria"/>
              </a:rPr>
              <a:t>GDP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world. </a:t>
            </a:r>
            <a:r>
              <a:rPr dirty="0" sz="1100" spc="65">
                <a:latin typeface="Cambria"/>
                <a:cs typeface="Cambria"/>
              </a:rPr>
              <a:t>New </a:t>
            </a:r>
            <a:r>
              <a:rPr dirty="0" sz="1100">
                <a:latin typeface="Cambria"/>
                <a:cs typeface="Cambria"/>
              </a:rPr>
              <a:t>York </a:t>
            </a:r>
            <a:r>
              <a:rPr dirty="0" sz="1100" spc="50">
                <a:latin typeface="Cambria"/>
                <a:cs typeface="Cambria"/>
              </a:rPr>
              <a:t>City </a:t>
            </a:r>
            <a:r>
              <a:rPr dirty="0" sz="1100" spc="-5">
                <a:latin typeface="Cambria"/>
                <a:cs typeface="Cambria"/>
              </a:rPr>
              <a:t>consists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five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boroughs: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Brooklyn,</a:t>
            </a:r>
            <a:r>
              <a:rPr dirty="0" sz="1100" spc="30">
                <a:latin typeface="Cambria"/>
                <a:cs typeface="Cambria"/>
              </a:rPr>
              <a:t> Queens, </a:t>
            </a:r>
            <a:r>
              <a:rPr dirty="0" sz="1100" spc="20">
                <a:latin typeface="Cambria"/>
                <a:cs typeface="Cambria"/>
              </a:rPr>
              <a:t>Manhattan,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Bronx,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Staten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Island.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98" y="5204290"/>
            <a:ext cx="5972429" cy="19914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7298" y="7343088"/>
            <a:ext cx="5998210" cy="1501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1: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Left: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picture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65">
                <a:latin typeface="Cambria"/>
                <a:cs typeface="Cambria"/>
              </a:rPr>
              <a:t>New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York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City.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Right: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picture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10">
                <a:latin typeface="Cambria"/>
                <a:cs typeface="Cambria"/>
              </a:rPr>
              <a:t>The second city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5">
                <a:latin typeface="Cambria"/>
                <a:cs typeface="Cambria"/>
              </a:rPr>
              <a:t>interest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10">
                <a:latin typeface="Cambria"/>
                <a:cs typeface="Cambria"/>
              </a:rPr>
              <a:t>project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10">
                <a:latin typeface="Cambria"/>
                <a:cs typeface="Cambria"/>
              </a:rPr>
              <a:t>Toronto. </a:t>
            </a: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90">
                <a:latin typeface="Cambria"/>
                <a:cs typeface="Cambria"/>
              </a:rPr>
              <a:t>USA,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populous </a:t>
            </a:r>
            <a:r>
              <a:rPr dirty="0" sz="1100" spc="10">
                <a:latin typeface="Cambria"/>
                <a:cs typeface="Cambria"/>
              </a:rPr>
              <a:t>city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40">
                <a:latin typeface="Cambria"/>
                <a:cs typeface="Cambria"/>
              </a:rPr>
              <a:t>Canada. </a:t>
            </a:r>
            <a:r>
              <a:rPr dirty="0" sz="1100" spc="10">
                <a:latin typeface="Cambria"/>
                <a:cs typeface="Cambria"/>
              </a:rPr>
              <a:t>It’s recognized </a:t>
            </a:r>
            <a:r>
              <a:rPr dirty="0" sz="1100" spc="-5">
                <a:latin typeface="Cambria"/>
                <a:cs typeface="Cambria"/>
              </a:rPr>
              <a:t>as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5">
                <a:latin typeface="Cambria"/>
                <a:cs typeface="Cambria"/>
              </a:rPr>
              <a:t>multicultural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cosmopolitan </a:t>
            </a:r>
            <a:r>
              <a:rPr dirty="0" sz="1100" spc="-5">
                <a:latin typeface="Cambria"/>
                <a:cs typeface="Cambria"/>
              </a:rPr>
              <a:t>cities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world.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5">
                <a:latin typeface="Cambria"/>
                <a:cs typeface="Cambria"/>
              </a:rPr>
              <a:t>also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very </a:t>
            </a:r>
            <a:r>
              <a:rPr dirty="0" sz="1100" spc="5">
                <a:latin typeface="Cambria"/>
                <a:cs typeface="Cambria"/>
              </a:rPr>
              <a:t>diverse city: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over </a:t>
            </a:r>
            <a:r>
              <a:rPr dirty="0" sz="1100" spc="-65">
                <a:latin typeface="Cambria"/>
                <a:cs typeface="Cambria"/>
              </a:rPr>
              <a:t>160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languages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10">
                <a:latin typeface="Cambria"/>
                <a:cs typeface="Cambria"/>
              </a:rPr>
              <a:t>spoken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10">
                <a:latin typeface="Cambria"/>
                <a:cs typeface="Cambria"/>
              </a:rPr>
              <a:t>it.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7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economic </a:t>
            </a:r>
            <a:r>
              <a:rPr dirty="0" sz="1100" spc="15">
                <a:latin typeface="Cambria"/>
                <a:cs typeface="Cambria"/>
              </a:rPr>
              <a:t>side,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10">
                <a:latin typeface="Cambria"/>
                <a:cs typeface="Cambria"/>
              </a:rPr>
              <a:t>an </a:t>
            </a:r>
            <a:r>
              <a:rPr dirty="0" sz="1100">
                <a:latin typeface="Cambria"/>
                <a:cs typeface="Cambria"/>
              </a:rPr>
              <a:t>international </a:t>
            </a:r>
            <a:r>
              <a:rPr dirty="0" sz="1100" spc="-15">
                <a:latin typeface="Cambria"/>
                <a:cs typeface="Cambria"/>
              </a:rPr>
              <a:t>centre </a:t>
            </a:r>
            <a:r>
              <a:rPr dirty="0" sz="1100" spc="5">
                <a:latin typeface="Cambria"/>
                <a:cs typeface="Cambria"/>
              </a:rPr>
              <a:t>for business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5">
                <a:latin typeface="Cambria"/>
                <a:cs typeface="Cambria"/>
              </a:rPr>
              <a:t>finance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considered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financial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capital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Canada.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3467" y="9394631"/>
            <a:ext cx="158750" cy="1955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100" spc="-65">
                <a:latin typeface="Cambria"/>
                <a:cs typeface="Cambria"/>
              </a:rPr>
              <a:t>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44280"/>
            <a:ext cx="5998210" cy="15036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5	Cluster</a:t>
            </a:r>
            <a:r>
              <a:rPr dirty="0" sz="1400" spc="-70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Analysis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 spc="10">
                <a:latin typeface="Cambria"/>
                <a:cs typeface="Cambria"/>
              </a:rPr>
              <a:t>The clustering </a:t>
            </a:r>
            <a:r>
              <a:rPr dirty="0" sz="1100" spc="15">
                <a:latin typeface="Cambria"/>
                <a:cs typeface="Cambria"/>
              </a:rPr>
              <a:t>algorithm </a:t>
            </a:r>
            <a:r>
              <a:rPr dirty="0" sz="1100" spc="20">
                <a:latin typeface="Cambria"/>
                <a:cs typeface="Cambria"/>
              </a:rPr>
              <a:t>grouped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65">
                <a:latin typeface="Cambria"/>
                <a:cs typeface="Cambria"/>
              </a:rPr>
              <a:t>5 </a:t>
            </a:r>
            <a:r>
              <a:rPr dirty="0" sz="1100" spc="-5">
                <a:latin typeface="Cambria"/>
                <a:cs typeface="Cambria"/>
              </a:rPr>
              <a:t>clusters </a:t>
            </a:r>
            <a:r>
              <a:rPr dirty="0" sz="1100" spc="5">
                <a:latin typeface="Cambria"/>
                <a:cs typeface="Cambria"/>
              </a:rPr>
              <a:t>based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similarity </a:t>
            </a:r>
            <a:r>
              <a:rPr dirty="0" sz="1100">
                <a:latin typeface="Cambria"/>
                <a:cs typeface="Cambria"/>
              </a:rPr>
              <a:t>between </a:t>
            </a:r>
            <a:r>
              <a:rPr dirty="0" sz="1100" spc="-5">
                <a:latin typeface="Cambria"/>
                <a:cs typeface="Cambria"/>
              </a:rPr>
              <a:t>their </a:t>
            </a:r>
            <a:r>
              <a:rPr dirty="0" sz="1100" spc="20">
                <a:latin typeface="Cambria"/>
                <a:cs typeface="Cambria"/>
              </a:rPr>
              <a:t>venues. </a:t>
            </a:r>
            <a:r>
              <a:rPr dirty="0" sz="1100" spc="40">
                <a:latin typeface="Cambria"/>
                <a:cs typeface="Cambria"/>
              </a:rPr>
              <a:t>Now,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 spc="-5">
                <a:latin typeface="Cambria"/>
                <a:cs typeface="Cambria"/>
              </a:rPr>
              <a:t>clusters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0">
                <a:latin typeface="Cambria"/>
                <a:cs typeface="Cambria"/>
              </a:rPr>
              <a:t>investigated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-15">
                <a:latin typeface="Cambria"/>
                <a:cs typeface="Cambria"/>
              </a:rPr>
              <a:t>see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them. </a:t>
            </a:r>
            <a:r>
              <a:rPr dirty="0" sz="1100" spc="10">
                <a:latin typeface="Cambria"/>
                <a:cs typeface="Cambria"/>
              </a:rPr>
              <a:t>Figures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29 </a:t>
            </a:r>
            <a:r>
              <a:rPr dirty="0" sz="1100" spc="20">
                <a:latin typeface="Cambria"/>
                <a:cs typeface="Cambria"/>
              </a:rPr>
              <a:t>show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-65">
                <a:latin typeface="Cambria"/>
                <a:cs typeface="Cambria"/>
              </a:rPr>
              <a:t>7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-5">
                <a:latin typeface="Cambria"/>
                <a:cs typeface="Cambria"/>
              </a:rPr>
              <a:t>cluster;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 each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>
                <a:latin typeface="Cambria"/>
                <a:cs typeface="Cambria"/>
              </a:rPr>
              <a:t>category,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percentage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10">
                <a:latin typeface="Cambria"/>
                <a:cs typeface="Cambria"/>
              </a:rPr>
              <a:t>category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cluster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shown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also.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0254" y="2542346"/>
            <a:ext cx="2575597" cy="19714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6567" y="2533505"/>
            <a:ext cx="2575597" cy="19685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6147" y="4609001"/>
            <a:ext cx="2575597" cy="19685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8354" y="4620788"/>
            <a:ext cx="2575597" cy="19685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7244" y="6708059"/>
            <a:ext cx="2575597" cy="19685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3214" y="8871101"/>
            <a:ext cx="40862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29: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Most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venue-categories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5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30488"/>
            <a:ext cx="5998210" cy="428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14629">
              <a:lnSpc>
                <a:spcPct val="133400"/>
              </a:lnSpc>
              <a:spcBef>
                <a:spcPts val="100"/>
              </a:spcBef>
            </a:pP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differences between </a:t>
            </a:r>
            <a:r>
              <a:rPr dirty="0" sz="1100" spc="-5">
                <a:latin typeface="Cambria"/>
                <a:cs typeface="Cambria"/>
              </a:rPr>
              <a:t>the clusters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-5">
                <a:latin typeface="Cambria"/>
                <a:cs typeface="Cambria"/>
              </a:rPr>
              <a:t>seen </a:t>
            </a:r>
            <a:r>
              <a:rPr dirty="0" sz="1100" spc="10">
                <a:latin typeface="Cambria"/>
                <a:cs typeface="Cambria"/>
              </a:rPr>
              <a:t>from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figure; each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15">
                <a:latin typeface="Cambria"/>
                <a:cs typeface="Cambria"/>
              </a:rPr>
              <a:t>distinguishably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has </a:t>
            </a:r>
            <a:r>
              <a:rPr dirty="0" sz="1100">
                <a:latin typeface="Cambria"/>
                <a:cs typeface="Cambria"/>
              </a:rPr>
              <a:t>different </a:t>
            </a:r>
            <a:r>
              <a:rPr dirty="0" sz="1100" spc="5">
                <a:latin typeface="Cambria"/>
                <a:cs typeface="Cambria"/>
              </a:rPr>
              <a:t>distribution </a:t>
            </a:r>
            <a:r>
              <a:rPr dirty="0" sz="1100" spc="20">
                <a:latin typeface="Cambria"/>
                <a:cs typeface="Cambria"/>
              </a:rPr>
              <a:t>of common 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other </a:t>
            </a:r>
            <a:r>
              <a:rPr dirty="0" sz="1100">
                <a:latin typeface="Cambria"/>
                <a:cs typeface="Cambria"/>
              </a:rPr>
              <a:t>clusters.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Some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observa-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tions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made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tables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29</a:t>
            </a:r>
            <a:r>
              <a:rPr dirty="0" sz="1100" spc="3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-20">
                <a:latin typeface="Cambria"/>
                <a:cs typeface="Cambria"/>
              </a:rPr>
              <a:t>are: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900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20">
                <a:latin typeface="Cambria"/>
                <a:cs typeface="Cambria"/>
              </a:rPr>
              <a:t>While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residential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buildings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constitute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85">
                <a:latin typeface="Cambria"/>
                <a:cs typeface="Cambria"/>
              </a:rPr>
              <a:t>~9%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5">
                <a:latin typeface="Cambria"/>
                <a:cs typeface="Cambria"/>
              </a:rPr>
              <a:t> the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5">
                <a:latin typeface="Cambria"/>
                <a:cs typeface="Cambria"/>
              </a:rPr>
              <a:t> the </a:t>
            </a:r>
            <a:r>
              <a:rPr dirty="0" sz="1100" spc="-10">
                <a:latin typeface="Cambria"/>
                <a:cs typeface="Cambria"/>
              </a:rPr>
              <a:t>first</a:t>
            </a:r>
            <a:r>
              <a:rPr dirty="0" sz="1100" spc="-5">
                <a:latin typeface="Cambria"/>
                <a:cs typeface="Cambria"/>
              </a:rPr>
              <a:t> cluster,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they </a:t>
            </a:r>
            <a:r>
              <a:rPr dirty="0" sz="1100">
                <a:latin typeface="Cambria"/>
                <a:cs typeface="Cambria"/>
              </a:rPr>
              <a:t>constitute </a:t>
            </a:r>
            <a:r>
              <a:rPr dirty="0" sz="1100" spc="-85">
                <a:latin typeface="Cambria"/>
                <a:cs typeface="Cambria"/>
              </a:rPr>
              <a:t>~2%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second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5">
                <a:latin typeface="Cambria"/>
                <a:cs typeface="Cambria"/>
              </a:rPr>
              <a:t>third </a:t>
            </a:r>
            <a:r>
              <a:rPr dirty="0" sz="1100">
                <a:latin typeface="Cambria"/>
                <a:cs typeface="Cambria"/>
              </a:rPr>
              <a:t>clusters, </a:t>
            </a:r>
            <a:r>
              <a:rPr dirty="0" sz="1100" spc="-85">
                <a:latin typeface="Cambria"/>
                <a:cs typeface="Cambria"/>
              </a:rPr>
              <a:t>~4%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fourth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21%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fifth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cluster.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894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25">
                <a:latin typeface="Cambria"/>
                <a:cs typeface="Cambria"/>
              </a:rPr>
              <a:t>Pizza </a:t>
            </a:r>
            <a:r>
              <a:rPr dirty="0" sz="1100" spc="5">
                <a:latin typeface="Cambria"/>
                <a:cs typeface="Cambria"/>
              </a:rPr>
              <a:t>places </a:t>
            </a:r>
            <a:r>
              <a:rPr dirty="0" sz="1100" spc="10">
                <a:latin typeface="Cambria"/>
                <a:cs typeface="Cambria"/>
              </a:rPr>
              <a:t>appear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second, </a:t>
            </a:r>
            <a:r>
              <a:rPr dirty="0" sz="1100" spc="10">
                <a:latin typeface="Cambria"/>
                <a:cs typeface="Cambria"/>
              </a:rPr>
              <a:t>third,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fourth </a:t>
            </a:r>
            <a:r>
              <a:rPr dirty="0" sz="1100" spc="-5">
                <a:latin typeface="Cambria"/>
                <a:cs typeface="Cambria"/>
              </a:rPr>
              <a:t>clusters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only.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100">
              <a:latin typeface="Cambria"/>
              <a:cs typeface="Cambria"/>
            </a:endParaRPr>
          </a:p>
          <a:p>
            <a:pPr marL="358775" indent="-139065">
              <a:lnSpc>
                <a:spcPct val="100000"/>
              </a:lnSpc>
              <a:buFont typeface="Arial"/>
              <a:buChar char="•"/>
              <a:tabLst>
                <a:tab pos="359410" algn="l"/>
              </a:tabLst>
            </a:pPr>
            <a:r>
              <a:rPr dirty="0" sz="1100" spc="25">
                <a:latin typeface="Cambria"/>
                <a:cs typeface="Cambria"/>
              </a:rPr>
              <a:t>Chinese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restaurants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appear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third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only.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894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30">
                <a:latin typeface="Cambria"/>
                <a:cs typeface="Cambria"/>
              </a:rPr>
              <a:t>Automative </a:t>
            </a:r>
            <a:r>
              <a:rPr dirty="0" sz="1100" spc="10">
                <a:latin typeface="Cambria"/>
                <a:cs typeface="Cambria"/>
              </a:rPr>
              <a:t>shops appear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second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15">
                <a:latin typeface="Cambria"/>
                <a:cs typeface="Cambria"/>
              </a:rPr>
              <a:t>only; </a:t>
            </a:r>
            <a:r>
              <a:rPr dirty="0" sz="1100">
                <a:latin typeface="Cambria"/>
                <a:cs typeface="Cambria"/>
              </a:rPr>
              <a:t>more-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over,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“Automative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45">
                <a:latin typeface="Cambria"/>
                <a:cs typeface="Cambria"/>
              </a:rPr>
              <a:t>Shop”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popular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cluster.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900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15">
                <a:latin typeface="Cambria"/>
                <a:cs typeface="Cambria"/>
              </a:rPr>
              <a:t>Doctor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dentist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offices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constitute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80">
                <a:latin typeface="Cambria"/>
                <a:cs typeface="Cambria"/>
              </a:rPr>
              <a:t>~18%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fourth-cluster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while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constitute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only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2%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second-cluster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fifth-cluster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20">
                <a:latin typeface="Cambria"/>
                <a:cs typeface="Cambria"/>
              </a:rPr>
              <a:t>Other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differences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observed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30">
                <a:latin typeface="Cambria"/>
                <a:cs typeface="Cambria"/>
                <a:hlinkClick r:id="rId2" action="ppaction://hlinksldjump"/>
              </a:rPr>
              <a:t>29.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30</a:t>
            </a:r>
            <a:r>
              <a:rPr dirty="0" sz="1100" spc="-10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five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resulting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clusters.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3187" y="5643069"/>
            <a:ext cx="4980397" cy="23491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99374" y="8415005"/>
            <a:ext cx="4573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30: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cluster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887298" y="766268"/>
            <a:ext cx="5998210" cy="226187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 spc="15" b="1">
                <a:latin typeface="Palatino Linotype"/>
                <a:cs typeface="Palatino Linotype"/>
              </a:rPr>
              <a:t>Part</a:t>
            </a:r>
            <a:r>
              <a:rPr dirty="0" sz="1400" spc="-40" b="1">
                <a:latin typeface="Palatino Linotype"/>
                <a:cs typeface="Palatino Linotype"/>
              </a:rPr>
              <a:t> </a:t>
            </a:r>
            <a:r>
              <a:rPr dirty="0" sz="1400" spc="25" b="1">
                <a:latin typeface="Palatino Linotype"/>
                <a:cs typeface="Palatino Linotype"/>
              </a:rPr>
              <a:t>V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50" spc="5" b="1">
                <a:latin typeface="Palatino Linotype"/>
                <a:cs typeface="Palatino Linotype"/>
              </a:rPr>
              <a:t>Conclusions</a:t>
            </a:r>
            <a:endParaRPr sz="205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345"/>
              </a:spcBef>
            </a:pP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5">
                <a:latin typeface="Cambria"/>
                <a:cs typeface="Cambria"/>
              </a:rPr>
              <a:t>project,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65">
                <a:latin typeface="Cambria"/>
                <a:cs typeface="Cambria"/>
              </a:rPr>
              <a:t>New </a:t>
            </a:r>
            <a:r>
              <a:rPr dirty="0" sz="1100">
                <a:latin typeface="Cambria"/>
                <a:cs typeface="Cambria"/>
              </a:rPr>
              <a:t>York </a:t>
            </a:r>
            <a:r>
              <a:rPr dirty="0" sz="1100" spc="50">
                <a:latin typeface="Cambria"/>
                <a:cs typeface="Cambria"/>
              </a:rPr>
              <a:t>City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>
                <a:latin typeface="Cambria"/>
                <a:cs typeface="Cambria"/>
              </a:rPr>
              <a:t>clustered </a:t>
            </a:r>
            <a:r>
              <a:rPr dirty="0" sz="1100" spc="5">
                <a:latin typeface="Cambria"/>
                <a:cs typeface="Cambria"/>
              </a:rPr>
              <a:t>into </a:t>
            </a:r>
            <a:r>
              <a:rPr dirty="0" sz="1100" spc="20">
                <a:latin typeface="Cambria"/>
                <a:cs typeface="Cambria"/>
              </a:rPr>
              <a:t>multiple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groups </a:t>
            </a:r>
            <a:r>
              <a:rPr dirty="0" sz="1100" spc="5">
                <a:latin typeface="Cambria"/>
                <a:cs typeface="Cambria"/>
              </a:rPr>
              <a:t>based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-10">
                <a:latin typeface="Cambria"/>
                <a:cs typeface="Cambria"/>
              </a:rPr>
              <a:t>(types)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 spc="15">
                <a:latin typeface="Cambria"/>
                <a:cs typeface="Cambria"/>
              </a:rPr>
              <a:t>neighborhoods.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 spc="-5">
                <a:latin typeface="Cambria"/>
                <a:cs typeface="Cambria"/>
              </a:rPr>
              <a:t>results </a:t>
            </a:r>
            <a:r>
              <a:rPr dirty="0" sz="1100" spc="20">
                <a:latin typeface="Cambria"/>
                <a:cs typeface="Cambria"/>
              </a:rPr>
              <a:t>showed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>
                <a:latin typeface="Cambria"/>
                <a:cs typeface="Cambria"/>
              </a:rPr>
              <a:t>categories that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20">
                <a:latin typeface="Cambria"/>
                <a:cs typeface="Cambria"/>
              </a:rPr>
              <a:t>common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some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others;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most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 venue </a:t>
            </a:r>
            <a:r>
              <a:rPr dirty="0" sz="1100">
                <a:latin typeface="Cambria"/>
                <a:cs typeface="Cambria"/>
              </a:rPr>
              <a:t>categories </a:t>
            </a:r>
            <a:r>
              <a:rPr dirty="0" sz="1100" spc="10">
                <a:latin typeface="Cambria"/>
                <a:cs typeface="Cambria"/>
              </a:rPr>
              <a:t>differ from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-5">
                <a:latin typeface="Cambria"/>
                <a:cs typeface="Cambria"/>
              </a:rPr>
              <a:t>to the </a:t>
            </a:r>
            <a:r>
              <a:rPr dirty="0" sz="1100" spc="-10">
                <a:latin typeface="Cambria"/>
                <a:cs typeface="Cambria"/>
              </a:rPr>
              <a:t>other.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If </a:t>
            </a:r>
            <a:r>
              <a:rPr dirty="0" sz="1100" spc="5">
                <a:latin typeface="Cambria"/>
                <a:cs typeface="Cambria"/>
              </a:rPr>
              <a:t>a deeper </a:t>
            </a:r>
            <a:r>
              <a:rPr dirty="0" sz="1100" spc="10">
                <a:latin typeface="Cambria"/>
                <a:cs typeface="Cambria"/>
              </a:rPr>
              <a:t>analysis—taking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aspects </a:t>
            </a:r>
            <a:r>
              <a:rPr dirty="0" sz="1100" spc="5">
                <a:latin typeface="Cambria"/>
                <a:cs typeface="Cambria"/>
              </a:rPr>
              <a:t>into account—is </a:t>
            </a:r>
            <a:r>
              <a:rPr dirty="0" sz="1100" spc="15">
                <a:latin typeface="Cambria"/>
                <a:cs typeface="Cambria"/>
              </a:rPr>
              <a:t>performed,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25">
                <a:latin typeface="Cambria"/>
                <a:cs typeface="Cambria"/>
              </a:rPr>
              <a:t>might </a:t>
            </a:r>
            <a:r>
              <a:rPr dirty="0" sz="1100" spc="-5">
                <a:latin typeface="Cambria"/>
                <a:cs typeface="Cambria"/>
              </a:rPr>
              <a:t>result </a:t>
            </a:r>
            <a:r>
              <a:rPr dirty="0" sz="1100" spc="15">
                <a:latin typeface="Cambria"/>
                <a:cs typeface="Cambria"/>
              </a:rPr>
              <a:t>in discovering </a:t>
            </a:r>
            <a:r>
              <a:rPr dirty="0" sz="1100">
                <a:latin typeface="Cambria"/>
                <a:cs typeface="Cambria"/>
              </a:rPr>
              <a:t>different </a:t>
            </a:r>
            <a:r>
              <a:rPr dirty="0" sz="1100" spc="-5" i="1">
                <a:latin typeface="Palatino Linotype"/>
                <a:cs typeface="Palatino Linotype"/>
              </a:rPr>
              <a:t>style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>
                <a:latin typeface="Cambria"/>
                <a:cs typeface="Cambria"/>
              </a:rPr>
              <a:t>cluster </a:t>
            </a:r>
            <a:r>
              <a:rPr dirty="0" sz="1100" spc="5">
                <a:latin typeface="Cambria"/>
                <a:cs typeface="Cambria"/>
              </a:rPr>
              <a:t> based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common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cluster.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0817" y="4095406"/>
            <a:ext cx="2811145" cy="0"/>
          </a:xfrm>
          <a:custGeom>
            <a:avLst/>
            <a:gdLst/>
            <a:ahLst/>
            <a:cxnLst/>
            <a:rect l="l" t="t" r="r" b="b"/>
            <a:pathLst>
              <a:path w="2811145" h="0">
                <a:moveTo>
                  <a:pt x="0" y="0"/>
                </a:moveTo>
                <a:lnTo>
                  <a:pt x="2810751" y="0"/>
                </a:lnTo>
              </a:path>
            </a:pathLst>
          </a:custGeom>
          <a:ln w="110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480817" y="4335614"/>
            <a:ext cx="2811145" cy="39370"/>
            <a:chOff x="2480817" y="4335614"/>
            <a:chExt cx="2811145" cy="39370"/>
          </a:xfrm>
        </p:grpSpPr>
        <p:sp>
          <p:nvSpPr>
            <p:cNvPr id="4" name="object 4"/>
            <p:cNvSpPr/>
            <p:nvPr/>
          </p:nvSpPr>
          <p:spPr>
            <a:xfrm>
              <a:off x="2480817" y="4339056"/>
              <a:ext cx="2811145" cy="0"/>
            </a:xfrm>
            <a:custGeom>
              <a:avLst/>
              <a:gdLst/>
              <a:ahLst/>
              <a:cxnLst/>
              <a:rect l="l" t="t" r="r" b="b"/>
              <a:pathLst>
                <a:path w="2811145" h="0">
                  <a:moveTo>
                    <a:pt x="0" y="0"/>
                  </a:moveTo>
                  <a:lnTo>
                    <a:pt x="2810751" y="0"/>
                  </a:lnTo>
                </a:path>
              </a:pathLst>
            </a:custGeom>
            <a:ln w="6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80817" y="4371251"/>
              <a:ext cx="2811145" cy="0"/>
            </a:xfrm>
            <a:custGeom>
              <a:avLst/>
              <a:gdLst/>
              <a:ahLst/>
              <a:cxnLst/>
              <a:rect l="l" t="t" r="r" b="b"/>
              <a:pathLst>
                <a:path w="2811145" h="0">
                  <a:moveTo>
                    <a:pt x="0" y="0"/>
                  </a:moveTo>
                  <a:lnTo>
                    <a:pt x="2810751" y="0"/>
                  </a:lnTo>
                </a:path>
              </a:pathLst>
            </a:custGeom>
            <a:ln w="6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480817" y="4612830"/>
            <a:ext cx="2811145" cy="0"/>
          </a:xfrm>
          <a:custGeom>
            <a:avLst/>
            <a:gdLst/>
            <a:ahLst/>
            <a:cxnLst/>
            <a:rect l="l" t="t" r="r" b="b"/>
            <a:pathLst>
              <a:path w="2811145" h="0">
                <a:moveTo>
                  <a:pt x="0" y="0"/>
                </a:moveTo>
                <a:lnTo>
                  <a:pt x="2810751" y="0"/>
                </a:lnTo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80817" y="4856467"/>
            <a:ext cx="2811145" cy="0"/>
          </a:xfrm>
          <a:custGeom>
            <a:avLst/>
            <a:gdLst/>
            <a:ahLst/>
            <a:cxnLst/>
            <a:rect l="l" t="t" r="r" b="b"/>
            <a:pathLst>
              <a:path w="2811145" h="0">
                <a:moveTo>
                  <a:pt x="0" y="0"/>
                </a:moveTo>
                <a:lnTo>
                  <a:pt x="2810751" y="0"/>
                </a:lnTo>
              </a:path>
            </a:pathLst>
          </a:custGeom>
          <a:ln w="110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7298" y="766268"/>
            <a:ext cx="5998210" cy="7401559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 spc="15" b="1">
                <a:latin typeface="Palatino Linotype"/>
                <a:cs typeface="Palatino Linotype"/>
              </a:rPr>
              <a:t>Part</a:t>
            </a:r>
            <a:r>
              <a:rPr dirty="0" sz="1400" spc="-35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II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50" spc="5" b="1">
                <a:latin typeface="Palatino Linotype"/>
                <a:cs typeface="Palatino Linotype"/>
              </a:rPr>
              <a:t>Data</a:t>
            </a:r>
            <a:r>
              <a:rPr dirty="0" sz="2050" spc="-5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Acquisition</a:t>
            </a:r>
            <a:r>
              <a:rPr dirty="0" sz="2050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and</a:t>
            </a:r>
            <a:r>
              <a:rPr dirty="0" sz="2050" b="1">
                <a:latin typeface="Palatino Linotype"/>
                <a:cs typeface="Palatino Linotype"/>
              </a:rPr>
              <a:t> </a:t>
            </a:r>
            <a:r>
              <a:rPr dirty="0" sz="2050" spc="5" b="1">
                <a:latin typeface="Palatino Linotype"/>
                <a:cs typeface="Palatino Linotype"/>
              </a:rPr>
              <a:t>Preparation</a:t>
            </a:r>
            <a:endParaRPr sz="205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345"/>
              </a:spcBef>
            </a:pP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5">
                <a:latin typeface="Cambria"/>
                <a:cs typeface="Cambria"/>
              </a:rPr>
              <a:t>section,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processes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acquiring, cleaning,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preparing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>
                <a:latin typeface="Cambria"/>
                <a:cs typeface="Cambria"/>
              </a:rPr>
              <a:t>dataset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10">
                <a:latin typeface="Cambria"/>
                <a:cs typeface="Cambria"/>
              </a:rPr>
              <a:t>project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next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stages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specified.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40">
                <a:latin typeface="Cambria"/>
                <a:cs typeface="Cambria"/>
              </a:rPr>
              <a:t>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able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do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project,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two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types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needed: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900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-10" b="1">
                <a:latin typeface="Palatino Linotype"/>
                <a:cs typeface="Palatino Linotype"/>
              </a:rPr>
              <a:t>Neighborhood Data</a:t>
            </a:r>
            <a:r>
              <a:rPr dirty="0" sz="1100" spc="-10">
                <a:latin typeface="Cambria"/>
                <a:cs typeface="Cambria"/>
              </a:rPr>
              <a:t>: </a:t>
            </a:r>
            <a:r>
              <a:rPr dirty="0" sz="1100">
                <a:latin typeface="Cambria"/>
                <a:cs typeface="Cambria"/>
              </a:rPr>
              <a:t>datasets that </a:t>
            </a:r>
            <a:r>
              <a:rPr dirty="0" sz="1100" spc="-5">
                <a:latin typeface="Cambria"/>
                <a:cs typeface="Cambria"/>
              </a:rPr>
              <a:t>lists the </a:t>
            </a:r>
            <a:r>
              <a:rPr dirty="0" sz="1100" spc="10">
                <a:latin typeface="Cambria"/>
                <a:cs typeface="Cambria"/>
              </a:rPr>
              <a:t>names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-2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their </a:t>
            </a:r>
            <a:r>
              <a:rPr dirty="0" sz="1100" spc="10">
                <a:latin typeface="Cambria"/>
                <a:cs typeface="Cambria"/>
              </a:rPr>
              <a:t>latitude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20">
                <a:latin typeface="Cambria"/>
                <a:cs typeface="Cambria"/>
              </a:rPr>
              <a:t>longitude </a:t>
            </a:r>
            <a:r>
              <a:rPr dirty="0" sz="1100" spc="5">
                <a:latin typeface="Cambria"/>
                <a:cs typeface="Cambria"/>
              </a:rPr>
              <a:t>coordinates.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We </a:t>
            </a:r>
            <a:r>
              <a:rPr dirty="0" sz="1100" spc="20">
                <a:latin typeface="Cambria"/>
                <a:cs typeface="Cambria"/>
              </a:rPr>
              <a:t>have </a:t>
            </a:r>
            <a:r>
              <a:rPr dirty="0" sz="1100" spc="5">
                <a:latin typeface="Cambria"/>
                <a:cs typeface="Cambria"/>
              </a:rPr>
              <a:t>some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20">
                <a:latin typeface="Cambria"/>
                <a:cs typeface="Cambria"/>
              </a:rPr>
              <a:t>provided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coordinators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25">
                <a:latin typeface="Cambria"/>
                <a:cs typeface="Cambria"/>
              </a:rPr>
              <a:t>"IBM Data </a:t>
            </a:r>
            <a:r>
              <a:rPr dirty="0" sz="1100">
                <a:latin typeface="Cambria"/>
                <a:cs typeface="Cambria"/>
              </a:rPr>
              <a:t>Science </a:t>
            </a:r>
            <a:r>
              <a:rPr dirty="0" sz="1100" spc="5">
                <a:latin typeface="Cambria"/>
                <a:cs typeface="Cambria"/>
              </a:rPr>
              <a:t>Professional Certificate"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20">
                <a:latin typeface="Cambria"/>
                <a:cs typeface="Cambria"/>
              </a:rPr>
              <a:t>we </a:t>
            </a:r>
            <a:r>
              <a:rPr dirty="0" sz="1100" spc="5">
                <a:latin typeface="Cambria"/>
                <a:cs typeface="Cambria"/>
              </a:rPr>
              <a:t>also </a:t>
            </a:r>
            <a:r>
              <a:rPr dirty="0" sz="1100" spc="10">
                <a:latin typeface="Cambria"/>
                <a:cs typeface="Cambria"/>
              </a:rPr>
              <a:t>need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>
                <a:latin typeface="Cambria"/>
                <a:cs typeface="Cambria"/>
              </a:rPr>
              <a:t>scrape </a:t>
            </a:r>
            <a:r>
              <a:rPr dirty="0" sz="1100" spc="5">
                <a:latin typeface="Cambria"/>
                <a:cs typeface="Cambria"/>
              </a:rPr>
              <a:t>some </a:t>
            </a:r>
            <a:r>
              <a:rPr dirty="0" sz="1100" spc="10">
                <a:latin typeface="Cambria"/>
                <a:cs typeface="Cambria"/>
              </a:rPr>
              <a:t> data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internet.</a:t>
            </a:r>
            <a:endParaRPr sz="1100">
              <a:latin typeface="Cambria"/>
              <a:cs typeface="Cambria"/>
            </a:endParaRPr>
          </a:p>
          <a:p>
            <a:pPr algn="just" marL="358775" marR="5080" indent="-139065">
              <a:lnSpc>
                <a:spcPct val="133400"/>
              </a:lnSpc>
              <a:spcBef>
                <a:spcPts val="894"/>
              </a:spcBef>
              <a:buFont typeface="Arial"/>
              <a:buChar char="•"/>
              <a:tabLst>
                <a:tab pos="359410" algn="l"/>
              </a:tabLst>
            </a:pPr>
            <a:r>
              <a:rPr dirty="0" sz="1100" spc="-30" b="1">
                <a:latin typeface="Palatino Linotype"/>
                <a:cs typeface="Palatino Linotype"/>
              </a:rPr>
              <a:t>Venues</a:t>
            </a:r>
            <a:r>
              <a:rPr dirty="0" sz="1100" spc="-55" b="1">
                <a:latin typeface="Palatino Linotype"/>
                <a:cs typeface="Palatino Linotype"/>
              </a:rPr>
              <a:t> </a:t>
            </a:r>
            <a:r>
              <a:rPr dirty="0" sz="1100" spc="-10" b="1">
                <a:latin typeface="Palatino Linotype"/>
                <a:cs typeface="Palatino Linotype"/>
              </a:rPr>
              <a:t>data</a:t>
            </a:r>
            <a:r>
              <a:rPr dirty="0" sz="1100" spc="-10">
                <a:latin typeface="Cambria"/>
                <a:cs typeface="Cambria"/>
              </a:rPr>
              <a:t>: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describes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top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100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(restaurants,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cafes,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parks,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museums,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etc.)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5">
                <a:latin typeface="Cambria"/>
                <a:cs typeface="Cambria"/>
              </a:rPr>
              <a:t> the </a:t>
            </a:r>
            <a:r>
              <a:rPr dirty="0" sz="1100" spc="15">
                <a:latin typeface="Cambria"/>
                <a:cs typeface="Cambria"/>
              </a:rPr>
              <a:t>two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cities.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should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list</a:t>
            </a:r>
            <a:r>
              <a:rPr dirty="0" sz="1100" spc="-5">
                <a:latin typeface="Cambria"/>
                <a:cs typeface="Cambria"/>
              </a:rPr>
              <a:t> the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categories.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example:</a:t>
            </a:r>
            <a:endParaRPr sz="1100">
              <a:latin typeface="Cambria"/>
              <a:cs typeface="Cambria"/>
            </a:endParaRPr>
          </a:p>
          <a:p>
            <a:pPr algn="just" marL="1922780" marR="1978025" indent="210820">
              <a:lnSpc>
                <a:spcPct val="163300"/>
              </a:lnSpc>
              <a:spcBef>
                <a:spcPts val="790"/>
              </a:spcBef>
              <a:tabLst>
                <a:tab pos="3448050" algn="l"/>
                <a:tab pos="3484245" algn="l"/>
              </a:tabLst>
            </a:pPr>
            <a:r>
              <a:rPr dirty="0" sz="1100" spc="-5">
                <a:latin typeface="Cambria"/>
                <a:cs typeface="Cambria"/>
              </a:rPr>
              <a:t>V</a:t>
            </a:r>
            <a:r>
              <a:rPr dirty="0" sz="1100" spc="10">
                <a:latin typeface="Cambria"/>
                <a:cs typeface="Cambria"/>
              </a:rPr>
              <a:t>enue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25">
                <a:latin typeface="Cambria"/>
                <a:cs typeface="Cambria"/>
              </a:rPr>
              <a:t>Category  </a:t>
            </a:r>
            <a:r>
              <a:rPr dirty="0" sz="1100" spc="25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Mariscos		Seafood</a:t>
            </a:r>
            <a:endParaRPr sz="1100">
              <a:latin typeface="Cambria"/>
              <a:cs typeface="Cambria"/>
            </a:endParaRPr>
          </a:p>
          <a:p>
            <a:pPr algn="just" marL="1669414">
              <a:lnSpc>
                <a:spcPct val="100000"/>
              </a:lnSpc>
              <a:spcBef>
                <a:spcPts val="580"/>
              </a:spcBef>
            </a:pPr>
            <a:r>
              <a:rPr dirty="0" sz="1100" spc="20">
                <a:latin typeface="Cambria"/>
                <a:cs typeface="Cambria"/>
              </a:rPr>
              <a:t>Julio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0">
                <a:latin typeface="Cambria"/>
                <a:cs typeface="Cambria"/>
              </a:rPr>
              <a:t>C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Barber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Shop </a:t>
            </a:r>
            <a:r>
              <a:rPr dirty="0" sz="1100" spc="-65">
                <a:latin typeface="Cambria"/>
                <a:cs typeface="Cambria"/>
              </a:rPr>
              <a:t>2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Salon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20">
                <a:latin typeface="Cambria"/>
                <a:cs typeface="Cambria"/>
              </a:rPr>
              <a:t>/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Barbershop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dirty="0" sz="1100" spc="-15">
                <a:latin typeface="Cambria"/>
                <a:cs typeface="Cambria"/>
              </a:rPr>
              <a:t>Table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1: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Example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Cambria"/>
              <a:cs typeface="Cambria"/>
            </a:endParaRPr>
          </a:p>
          <a:p>
            <a:pPr marL="358775" marR="5080">
              <a:lnSpc>
                <a:spcPct val="133400"/>
              </a:lnSpc>
              <a:spcBef>
                <a:spcPts val="5"/>
              </a:spcBef>
            </a:pPr>
            <a:r>
              <a:rPr dirty="0" sz="1100" spc="10">
                <a:latin typeface="Cambria"/>
                <a:cs typeface="Cambria"/>
              </a:rPr>
              <a:t>This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retrieved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Foursquare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world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largest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sources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location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data.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Foursquare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65">
                <a:latin typeface="Cambria"/>
                <a:cs typeface="Cambria"/>
              </a:rPr>
              <a:t>API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utilized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get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download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data.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285750" indent="-273685">
              <a:lnSpc>
                <a:spcPct val="100000"/>
              </a:lnSpc>
              <a:spcBef>
                <a:spcPts val="975"/>
              </a:spcBef>
              <a:buFont typeface="Palatino Linotype"/>
              <a:buAutoNum type="arabicPlain"/>
              <a:tabLst>
                <a:tab pos="285750" algn="l"/>
                <a:tab pos="286385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Neighborhood</a:t>
            </a:r>
            <a:r>
              <a:rPr dirty="0" sz="1400" spc="-25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Data</a:t>
            </a:r>
            <a:endParaRPr sz="1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Palatino Linotype"/>
              <a:buAutoNum type="arabicPlain"/>
            </a:pPr>
            <a:endParaRPr sz="1150">
              <a:latin typeface="Palatino Linotype"/>
              <a:cs typeface="Palatino Linotype"/>
            </a:endParaRPr>
          </a:p>
          <a:p>
            <a:pPr algn="ctr" marR="4508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city,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describes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names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coordinates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needed.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mbria"/>
              <a:cs typeface="Cambria"/>
            </a:endParaRPr>
          </a:p>
          <a:p>
            <a:pPr lvl="1" marL="353695" indent="-341630">
              <a:lnSpc>
                <a:spcPct val="100000"/>
              </a:lnSpc>
              <a:buFont typeface="Palatino Linotype"/>
              <a:buAutoNum type="arabicPeriod"/>
              <a:tabLst>
                <a:tab pos="353695" algn="l"/>
                <a:tab pos="354330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New</a:t>
            </a:r>
            <a:r>
              <a:rPr dirty="0" sz="1200" spc="-50" b="1">
                <a:latin typeface="Palatino Linotype"/>
                <a:cs typeface="Palatino Linotype"/>
              </a:rPr>
              <a:t> </a:t>
            </a:r>
            <a:r>
              <a:rPr dirty="0" sz="1200" spc="-25" b="1">
                <a:latin typeface="Palatino Linotype"/>
                <a:cs typeface="Palatino Linotype"/>
              </a:rPr>
              <a:t>York</a:t>
            </a:r>
            <a:r>
              <a:rPr dirty="0" sz="1200" spc="-45" b="1">
                <a:latin typeface="Palatino Linotype"/>
                <a:cs typeface="Palatino Linotype"/>
              </a:rPr>
              <a:t> </a:t>
            </a:r>
            <a:r>
              <a:rPr dirty="0" sz="1200" spc="-5" b="1">
                <a:latin typeface="Palatino Linotype"/>
                <a:cs typeface="Palatino Linotype"/>
              </a:rPr>
              <a:t>City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50"/>
              </a:spcBef>
            </a:pPr>
            <a:r>
              <a:rPr dirty="0" sz="1100" spc="160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dataset that specifies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65">
                <a:latin typeface="Cambria"/>
                <a:cs typeface="Cambria"/>
              </a:rPr>
              <a:t>New </a:t>
            </a:r>
            <a:r>
              <a:rPr dirty="0" sz="1100">
                <a:latin typeface="Cambria"/>
                <a:cs typeface="Cambria"/>
              </a:rPr>
              <a:t>York </a:t>
            </a:r>
            <a:r>
              <a:rPr dirty="0" sz="1100" spc="50">
                <a:latin typeface="Cambria"/>
                <a:cs typeface="Cambria"/>
              </a:rPr>
              <a:t>City </a:t>
            </a:r>
            <a:r>
              <a:rPr dirty="0" sz="1100" spc="15">
                <a:latin typeface="Cambria"/>
                <a:cs typeface="Cambria"/>
              </a:rPr>
              <a:t>was </a:t>
            </a:r>
            <a:r>
              <a:rPr dirty="0" sz="1100" spc="20">
                <a:latin typeface="Cambria"/>
                <a:cs typeface="Cambria"/>
              </a:rPr>
              <a:t>provided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organizers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5">
                <a:latin typeface="Cambria"/>
                <a:cs typeface="Cambria"/>
              </a:rPr>
              <a:t>“Applied </a:t>
            </a:r>
            <a:r>
              <a:rPr dirty="0" sz="1100" spc="25">
                <a:latin typeface="Cambria"/>
                <a:cs typeface="Cambria"/>
              </a:rPr>
              <a:t>Data </a:t>
            </a:r>
            <a:r>
              <a:rPr dirty="0" sz="1100">
                <a:latin typeface="Cambria"/>
                <a:cs typeface="Cambria"/>
              </a:rPr>
              <a:t>Science </a:t>
            </a:r>
            <a:r>
              <a:rPr dirty="0" sz="1100" spc="35">
                <a:latin typeface="Cambria"/>
                <a:cs typeface="Cambria"/>
              </a:rPr>
              <a:t>Capstone” </a:t>
            </a:r>
            <a:r>
              <a:rPr dirty="0" sz="1100">
                <a:latin typeface="Cambria"/>
                <a:cs typeface="Cambria"/>
              </a:rPr>
              <a:t>course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20">
                <a:latin typeface="Cambria"/>
                <a:cs typeface="Cambria"/>
              </a:rPr>
              <a:t>provided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45">
                <a:latin typeface="Cambria"/>
                <a:cs typeface="Cambria"/>
              </a:rPr>
              <a:t>IBM. </a:t>
            </a:r>
            <a:r>
              <a:rPr dirty="0" sz="1100" spc="10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dataset is </a:t>
            </a:r>
            <a:r>
              <a:rPr dirty="0" sz="1100" spc="15">
                <a:latin typeface="Cambria"/>
                <a:cs typeface="Cambria"/>
              </a:rPr>
              <a:t>originally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85">
                <a:latin typeface="Cambria"/>
                <a:cs typeface="Cambria"/>
              </a:rPr>
              <a:t>JSON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file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specifies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name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coordinates—latitude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longitude,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borough,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other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too.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2</a:t>
            </a:r>
            <a:r>
              <a:rPr dirty="0" sz="1100" spc="3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85">
                <a:latin typeface="Cambria"/>
                <a:cs typeface="Cambria"/>
              </a:rPr>
              <a:t>JSON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file.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3467" y="9394631"/>
            <a:ext cx="158750" cy="1955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100" spc="-65">
                <a:latin typeface="Cambria"/>
                <a:cs typeface="Cambria"/>
              </a:rPr>
              <a:t>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228" y="899977"/>
            <a:ext cx="4778134" cy="30617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4109122"/>
            <a:ext cx="5998210" cy="1277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2: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85">
                <a:latin typeface="Cambria"/>
                <a:cs typeface="Cambria"/>
              </a:rPr>
              <a:t>JSON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file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describes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able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5">
                <a:latin typeface="Cambria"/>
                <a:cs typeface="Cambria"/>
              </a:rPr>
              <a:t>use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85">
                <a:latin typeface="Cambria"/>
                <a:cs typeface="Cambria"/>
              </a:rPr>
              <a:t>JSON </a:t>
            </a:r>
            <a:r>
              <a:rPr dirty="0" sz="1100" spc="5">
                <a:latin typeface="Cambria"/>
                <a:cs typeface="Cambria"/>
              </a:rPr>
              <a:t>file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later </a:t>
            </a:r>
            <a:r>
              <a:rPr dirty="0" sz="1100">
                <a:latin typeface="Cambria"/>
                <a:cs typeface="Cambria"/>
              </a:rPr>
              <a:t>parts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5">
                <a:latin typeface="Cambria"/>
                <a:cs typeface="Cambria"/>
              </a:rPr>
              <a:t>project, it </a:t>
            </a:r>
            <a:r>
              <a:rPr dirty="0" sz="1100" spc="25">
                <a:latin typeface="Cambria"/>
                <a:cs typeface="Cambria"/>
              </a:rPr>
              <a:t>should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-5">
                <a:latin typeface="Cambria"/>
                <a:cs typeface="Cambria"/>
              </a:rPr>
              <a:t>stored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Pandas dataframe.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3</a:t>
            </a:r>
            <a:r>
              <a:rPr dirty="0" sz="1100" spc="110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Python </a:t>
            </a:r>
            <a:r>
              <a:rPr dirty="0" sz="1100" spc="10">
                <a:latin typeface="Cambria"/>
                <a:cs typeface="Cambria"/>
              </a:rPr>
              <a:t>code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5">
                <a:latin typeface="Cambria"/>
                <a:cs typeface="Cambria"/>
              </a:rPr>
              <a:t>to process the </a:t>
            </a:r>
            <a:r>
              <a:rPr dirty="0" sz="1100" spc="85">
                <a:latin typeface="Cambria"/>
                <a:cs typeface="Cambria"/>
              </a:rPr>
              <a:t>JSON </a:t>
            </a:r>
            <a:r>
              <a:rPr dirty="0" sz="1100" spc="5">
                <a:latin typeface="Cambria"/>
                <a:cs typeface="Cambria"/>
              </a:rPr>
              <a:t>file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5">
                <a:latin typeface="Cambria"/>
                <a:cs typeface="Cambria"/>
              </a:rPr>
              <a:t>store 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named </a:t>
            </a:r>
            <a:r>
              <a:rPr dirty="0" sz="1100" spc="-10">
                <a:latin typeface="Georgia"/>
                <a:cs typeface="Georgia"/>
              </a:rPr>
              <a:t>nyc_neighborhoods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Note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figure,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85">
                <a:latin typeface="Cambria"/>
                <a:cs typeface="Cambria"/>
              </a:rPr>
              <a:t>JSON </a:t>
            </a:r>
            <a:r>
              <a:rPr dirty="0" sz="1100" spc="5">
                <a:latin typeface="Cambria"/>
                <a:cs typeface="Cambria"/>
              </a:rPr>
              <a:t>file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-5">
                <a:latin typeface="Cambria"/>
                <a:cs typeface="Cambria"/>
              </a:rPr>
              <a:t>stored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variable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named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Georgia"/>
                <a:cs typeface="Georgia"/>
              </a:rPr>
              <a:t>nyc_neighborhoods_data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351" y="5566027"/>
            <a:ext cx="5325526" cy="13097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2398" y="7043735"/>
            <a:ext cx="5107940" cy="606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3: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code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store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into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4</a:t>
            </a:r>
            <a:r>
              <a:rPr dirty="0" sz="1100" spc="35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resulting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contains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on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 b="1">
                <a:latin typeface="Palatino Linotype"/>
                <a:cs typeface="Palatino Linotype"/>
              </a:rPr>
              <a:t>306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3467" y="9394631"/>
            <a:ext cx="158750" cy="1955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100" spc="-65">
                <a:latin typeface="Cambria"/>
                <a:cs typeface="Cambria"/>
              </a:rPr>
              <a:t>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345" y="971068"/>
            <a:ext cx="2280673" cy="9880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2224911"/>
            <a:ext cx="599821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4: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neighborhood-data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50">
                <a:latin typeface="Cambria"/>
                <a:cs typeface="Cambria"/>
              </a:rPr>
              <a:t>Having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coordinates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5">
                <a:latin typeface="Cambria"/>
                <a:cs typeface="Cambria"/>
              </a:rPr>
              <a:t>neighborhoods,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possible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20">
                <a:latin typeface="Cambria"/>
                <a:cs typeface="Cambria"/>
              </a:rPr>
              <a:t>draw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30">
                <a:latin typeface="Cambria"/>
                <a:cs typeface="Cambria"/>
              </a:rPr>
              <a:t>map </a:t>
            </a:r>
            <a:r>
              <a:rPr dirty="0" sz="1100" spc="25">
                <a:latin typeface="Cambria"/>
                <a:cs typeface="Cambria"/>
              </a:rPr>
              <a:t>using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Folium </a:t>
            </a:r>
            <a:r>
              <a:rPr dirty="0" sz="1100" spc="20">
                <a:latin typeface="Cambria"/>
                <a:cs typeface="Cambria"/>
              </a:rPr>
              <a:t>Python </a:t>
            </a:r>
            <a:r>
              <a:rPr dirty="0" sz="1100" spc="15">
                <a:latin typeface="Cambria"/>
                <a:cs typeface="Cambria"/>
              </a:rPr>
              <a:t>package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its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3" action="ppaction://hlinksldjump"/>
              </a:rPr>
              <a:t>5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20">
                <a:latin typeface="Cambria"/>
                <a:cs typeface="Cambria"/>
              </a:rPr>
              <a:t>map;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10">
                <a:latin typeface="Cambria"/>
                <a:cs typeface="Cambria"/>
              </a:rPr>
              <a:t>orange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circle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represents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location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998" y="3441717"/>
            <a:ext cx="5972458" cy="41327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7298" y="7721802"/>
            <a:ext cx="5998210" cy="14408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5: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map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NYC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53695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1.2	</a:t>
            </a:r>
            <a:r>
              <a:rPr dirty="0" sz="1200" spc="-25" b="1">
                <a:latin typeface="Palatino Linotype"/>
                <a:cs typeface="Palatino Linotype"/>
              </a:rPr>
              <a:t>Toronto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45"/>
              </a:spcBef>
            </a:pPr>
            <a:r>
              <a:rPr dirty="0" sz="1100">
                <a:latin typeface="Cambria"/>
                <a:cs typeface="Cambria"/>
              </a:rPr>
              <a:t>For </a:t>
            </a:r>
            <a:r>
              <a:rPr dirty="0" sz="1100" spc="-10">
                <a:latin typeface="Cambria"/>
                <a:cs typeface="Cambria"/>
              </a:rPr>
              <a:t>Toronto,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1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dataset that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5">
                <a:latin typeface="Cambria"/>
                <a:cs typeface="Cambria"/>
              </a:rPr>
              <a:t>all needed neighborhood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-5">
                <a:latin typeface="Cambria"/>
                <a:cs typeface="Cambria"/>
              </a:rPr>
              <a:t>as </a:t>
            </a:r>
            <a:r>
              <a:rPr dirty="0" sz="1100" spc="15">
                <a:latin typeface="Cambria"/>
                <a:cs typeface="Cambria"/>
              </a:rPr>
              <a:t>was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case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95">
                <a:latin typeface="Cambria"/>
                <a:cs typeface="Cambria"/>
              </a:rPr>
              <a:t>NYC; </a:t>
            </a:r>
            <a:r>
              <a:rPr dirty="0" sz="1100" spc="25">
                <a:latin typeface="Cambria"/>
                <a:cs typeface="Cambria"/>
              </a:rPr>
              <a:t>only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dataset that </a:t>
            </a:r>
            <a:r>
              <a:rPr dirty="0" sz="1100" spc="20">
                <a:latin typeface="Cambria"/>
                <a:cs typeface="Cambria"/>
              </a:rPr>
              <a:t>maps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5">
                <a:latin typeface="Cambria"/>
                <a:cs typeface="Cambria"/>
              </a:rPr>
              <a:t>postal codes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0">
                <a:latin typeface="Cambria"/>
                <a:cs typeface="Cambria"/>
              </a:rPr>
              <a:t>latitude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20">
                <a:latin typeface="Cambria"/>
                <a:cs typeface="Cambria"/>
              </a:rPr>
              <a:t>longitude </a:t>
            </a:r>
            <a:r>
              <a:rPr dirty="0" sz="1100">
                <a:latin typeface="Cambria"/>
                <a:cs typeface="Cambria"/>
              </a:rPr>
              <a:t>coordinates </a:t>
            </a:r>
            <a:r>
              <a:rPr dirty="0" sz="1100" spc="15">
                <a:latin typeface="Cambria"/>
                <a:cs typeface="Cambria"/>
              </a:rPr>
              <a:t>was </a:t>
            </a:r>
            <a:r>
              <a:rPr dirty="0" sz="1100" spc="20">
                <a:latin typeface="Cambria"/>
                <a:cs typeface="Cambria"/>
              </a:rPr>
              <a:t> provided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by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organizers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55">
                <a:latin typeface="Cambria"/>
                <a:cs typeface="Cambria"/>
              </a:rPr>
              <a:t>“Applied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Data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Science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Capstone”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course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mentioned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above;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3467" y="9394631"/>
            <a:ext cx="158750" cy="19558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100" spc="-65">
                <a:latin typeface="Cambria"/>
                <a:cs typeface="Cambria"/>
              </a:rPr>
              <a:t>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30488"/>
            <a:ext cx="5998210" cy="473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400"/>
              </a:lnSpc>
              <a:spcBef>
                <a:spcPts val="100"/>
              </a:spcBef>
            </a:pP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6</a:t>
            </a:r>
            <a:r>
              <a:rPr dirty="0" sz="1100" spc="-6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20">
                <a:latin typeface="Cambria"/>
                <a:cs typeface="Cambria"/>
              </a:rPr>
              <a:t>few </a:t>
            </a:r>
            <a:r>
              <a:rPr dirty="0" sz="1100">
                <a:latin typeface="Cambria"/>
                <a:cs typeface="Cambria"/>
              </a:rPr>
              <a:t>rows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5">
                <a:latin typeface="Cambria"/>
                <a:cs typeface="Cambria"/>
              </a:rPr>
              <a:t> dataset.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Another </a:t>
            </a:r>
            <a:r>
              <a:rPr dirty="0" sz="1100">
                <a:latin typeface="Cambria"/>
                <a:cs typeface="Cambria"/>
              </a:rPr>
              <a:t>dataset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lists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postal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codes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should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combination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two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datasets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produces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desired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results.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116" y="1543495"/>
            <a:ext cx="2217777" cy="1250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7298" y="3078021"/>
            <a:ext cx="5998210" cy="1725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6: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</a:t>
            </a:r>
            <a:r>
              <a:rPr dirty="0" sz="1100" spc="-5">
                <a:latin typeface="Cambria"/>
                <a:cs typeface="Cambria"/>
              </a:rPr>
              <a:t>oronto’s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postal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codes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their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coordinates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-10">
                <a:latin typeface="Cambria"/>
                <a:cs typeface="Cambria"/>
              </a:rPr>
              <a:t>There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Wikipedia </a:t>
            </a:r>
            <a:r>
              <a:rPr dirty="0" sz="1100" spc="25">
                <a:latin typeface="Cambria"/>
                <a:cs typeface="Cambria"/>
              </a:rPr>
              <a:t>page </a:t>
            </a:r>
            <a:r>
              <a:rPr dirty="0" sz="1100" spc="5">
                <a:latin typeface="Cambria"/>
                <a:cs typeface="Cambria"/>
              </a:rPr>
              <a:t>titled </a:t>
            </a:r>
            <a:r>
              <a:rPr dirty="0" sz="1100" spc="35">
                <a:latin typeface="Cambria"/>
                <a:cs typeface="Cambria"/>
              </a:rPr>
              <a:t>“List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postal codes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30">
                <a:latin typeface="Cambria"/>
                <a:cs typeface="Cambria"/>
              </a:rPr>
              <a:t>Canada: </a:t>
            </a:r>
            <a:r>
              <a:rPr dirty="0" sz="1100" spc="100">
                <a:latin typeface="Cambria"/>
                <a:cs typeface="Cambria"/>
              </a:rPr>
              <a:t>M”. </a:t>
            </a:r>
            <a:r>
              <a:rPr dirty="0" sz="1100" spc="10">
                <a:latin typeface="Cambria"/>
                <a:cs typeface="Cambria"/>
              </a:rPr>
              <a:t>This </a:t>
            </a:r>
            <a:r>
              <a:rPr dirty="0" sz="1100" spc="25">
                <a:latin typeface="Cambria"/>
                <a:cs typeface="Cambria"/>
              </a:rPr>
              <a:t>page </a:t>
            </a:r>
            <a:r>
              <a:rPr dirty="0" sz="1100" spc="-5">
                <a:latin typeface="Cambria"/>
                <a:cs typeface="Cambria"/>
              </a:rPr>
              <a:t>lists the </a:t>
            </a:r>
            <a:r>
              <a:rPr dirty="0" sz="1100" spc="5">
                <a:latin typeface="Cambria"/>
                <a:cs typeface="Cambria"/>
              </a:rPr>
              <a:t>postal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codes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40">
                <a:latin typeface="Cambria"/>
                <a:cs typeface="Cambria"/>
              </a:rPr>
              <a:t>Canada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5">
                <a:latin typeface="Cambria"/>
                <a:cs typeface="Cambria"/>
              </a:rPr>
              <a:t>start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5">
                <a:latin typeface="Cambria"/>
                <a:cs typeface="Cambria"/>
              </a:rPr>
              <a:t>letter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135">
                <a:latin typeface="Cambria"/>
                <a:cs typeface="Cambria"/>
              </a:rPr>
              <a:t>M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postal codes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city;  </a:t>
            </a:r>
            <a:r>
              <a:rPr dirty="0" sz="1100" spc="-5">
                <a:latin typeface="Cambria"/>
                <a:cs typeface="Cambria"/>
              </a:rPr>
              <a:t>it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lists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postal codes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5">
                <a:latin typeface="Cambria"/>
                <a:cs typeface="Cambria"/>
              </a:rPr>
              <a:t>borough name </a:t>
            </a:r>
            <a:r>
              <a:rPr dirty="0" sz="1100">
                <a:latin typeface="Cambria"/>
                <a:cs typeface="Cambria"/>
              </a:rPr>
              <a:t>associated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5">
                <a:latin typeface="Cambria"/>
                <a:cs typeface="Cambria"/>
              </a:rPr>
              <a:t>each postal </a:t>
            </a:r>
            <a:r>
              <a:rPr dirty="0" sz="1100" spc="20">
                <a:latin typeface="Cambria"/>
                <a:cs typeface="Cambria"/>
              </a:rPr>
              <a:t>code. </a:t>
            </a: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download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web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page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extract 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relevant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it,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Pandas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Georgia"/>
                <a:cs typeface="Georgia"/>
              </a:rPr>
              <a:t>read_html()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50">
                <a:latin typeface="Georgia"/>
                <a:cs typeface="Georgia"/>
              </a:rPr>
              <a:t>functions</a:t>
            </a:r>
            <a:r>
              <a:rPr dirty="0" sz="1100" spc="-30">
                <a:latin typeface="Georgia"/>
                <a:cs typeface="Georgia"/>
              </a:rPr>
              <a:t>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2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25">
                <a:latin typeface="Cambria"/>
                <a:cs typeface="Cambria"/>
              </a:rPr>
              <a:t>used. </a:t>
            </a:r>
            <a:r>
              <a:rPr dirty="0" sz="1100" spc="-5">
                <a:latin typeface="Cambria"/>
                <a:cs typeface="Cambria"/>
              </a:rPr>
              <a:t>It reads </a:t>
            </a:r>
            <a:r>
              <a:rPr dirty="0" sz="1100" spc="95">
                <a:latin typeface="Cambria"/>
                <a:cs typeface="Cambria"/>
              </a:rPr>
              <a:t>HTML </a:t>
            </a:r>
            <a:r>
              <a:rPr dirty="0" sz="1100" spc="-5">
                <a:latin typeface="Cambria"/>
                <a:cs typeface="Cambria"/>
              </a:rPr>
              <a:t>tables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web </a:t>
            </a:r>
            <a:r>
              <a:rPr dirty="0" sz="1100" spc="25">
                <a:latin typeface="Cambria"/>
                <a:cs typeface="Cambria"/>
              </a:rPr>
              <a:t>page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>
                <a:latin typeface="Cambria"/>
                <a:cs typeface="Cambria"/>
              </a:rPr>
              <a:t>list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dataframes. 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7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first </a:t>
            </a:r>
            <a:r>
              <a:rPr dirty="0" sz="1100" spc="20">
                <a:latin typeface="Cambria"/>
                <a:cs typeface="Cambria"/>
              </a:rPr>
              <a:t>few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rows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extracted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web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page.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3523" y="5031268"/>
            <a:ext cx="2305479" cy="10601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7298" y="6354952"/>
            <a:ext cx="5998210" cy="2843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7: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</a:t>
            </a:r>
            <a:r>
              <a:rPr dirty="0" sz="1100" spc="-5">
                <a:latin typeface="Cambria"/>
                <a:cs typeface="Cambria"/>
              </a:rPr>
              <a:t>oronto’s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postal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codes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borough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names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15">
                <a:latin typeface="Cambria"/>
                <a:cs typeface="Cambria"/>
              </a:rPr>
              <a:t>dataframe,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-65">
                <a:latin typeface="Cambria"/>
                <a:cs typeface="Cambria"/>
              </a:rPr>
              <a:t>77 </a:t>
            </a:r>
            <a:r>
              <a:rPr dirty="0" sz="1100" spc="-10">
                <a:latin typeface="Cambria"/>
                <a:cs typeface="Cambria"/>
              </a:rPr>
              <a:t>records </a:t>
            </a:r>
            <a:r>
              <a:rPr dirty="0" sz="1100" spc="15">
                <a:latin typeface="Cambria"/>
                <a:cs typeface="Cambria"/>
              </a:rPr>
              <a:t>out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65">
                <a:latin typeface="Cambria"/>
                <a:cs typeface="Cambria"/>
              </a:rPr>
              <a:t>288 </a:t>
            </a:r>
            <a:r>
              <a:rPr dirty="0" sz="1100">
                <a:latin typeface="Cambria"/>
                <a:cs typeface="Cambria"/>
              </a:rPr>
              <a:t>where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40">
                <a:latin typeface="Cambria"/>
                <a:cs typeface="Cambria"/>
              </a:rPr>
              <a:t>“Borough” </a:t>
            </a:r>
            <a:r>
              <a:rPr dirty="0" sz="1100" spc="5">
                <a:latin typeface="Cambria"/>
                <a:cs typeface="Cambria"/>
              </a:rPr>
              <a:t>variable has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70">
                <a:latin typeface="Cambria"/>
                <a:cs typeface="Cambria"/>
              </a:rPr>
              <a:t>“Not </a:t>
            </a:r>
            <a:r>
              <a:rPr dirty="0" sz="1100" spc="20">
                <a:latin typeface="Cambria"/>
                <a:cs typeface="Cambria"/>
              </a:rPr>
              <a:t>assigned”;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 spc="-65">
                <a:latin typeface="Cambria"/>
                <a:cs typeface="Cambria"/>
              </a:rPr>
              <a:t>77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records,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40">
                <a:latin typeface="Cambria"/>
                <a:cs typeface="Cambria"/>
              </a:rPr>
              <a:t>“Neighborhood” </a:t>
            </a:r>
            <a:r>
              <a:rPr dirty="0" sz="1100" spc="5">
                <a:latin typeface="Cambria"/>
                <a:cs typeface="Cambria"/>
              </a:rPr>
              <a:t>variable also has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 spc="70">
                <a:latin typeface="Cambria"/>
                <a:cs typeface="Cambria"/>
              </a:rPr>
              <a:t>“Not </a:t>
            </a:r>
            <a:r>
              <a:rPr dirty="0" sz="1100" spc="-5">
                <a:latin typeface="Cambria"/>
                <a:cs typeface="Cambria"/>
              </a:rPr>
              <a:t>as-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signed”;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7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some </a:t>
            </a:r>
            <a:r>
              <a:rPr dirty="0" sz="1100" spc="10">
                <a:latin typeface="Cambria"/>
                <a:cs typeface="Cambria"/>
              </a:rPr>
              <a:t>examples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0">
                <a:latin typeface="Cambria"/>
                <a:cs typeface="Cambria"/>
              </a:rPr>
              <a:t>these </a:t>
            </a:r>
            <a:r>
              <a:rPr dirty="0" sz="1100">
                <a:latin typeface="Cambria"/>
                <a:cs typeface="Cambria"/>
              </a:rPr>
              <a:t>records.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Thus, </a:t>
            </a:r>
            <a:r>
              <a:rPr dirty="0" sz="1100" spc="-10">
                <a:latin typeface="Cambria"/>
                <a:cs typeface="Cambria"/>
              </a:rPr>
              <a:t>these records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0">
                <a:latin typeface="Cambria"/>
                <a:cs typeface="Cambria"/>
              </a:rPr>
              <a:t>deleted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because </a:t>
            </a:r>
            <a:r>
              <a:rPr dirty="0" sz="1100" spc="10">
                <a:latin typeface="Cambria"/>
                <a:cs typeface="Cambria"/>
              </a:rPr>
              <a:t>they </a:t>
            </a:r>
            <a:r>
              <a:rPr dirty="0" sz="1100" spc="25">
                <a:latin typeface="Cambria"/>
                <a:cs typeface="Cambria"/>
              </a:rPr>
              <a:t>don’t </a:t>
            </a:r>
            <a:r>
              <a:rPr dirty="0" sz="1100">
                <a:latin typeface="Cambria"/>
                <a:cs typeface="Cambria"/>
              </a:rPr>
              <a:t>carry </a:t>
            </a:r>
            <a:r>
              <a:rPr dirty="0" sz="1100" spc="25">
                <a:latin typeface="Cambria"/>
                <a:cs typeface="Cambria"/>
              </a:rPr>
              <a:t>meaningful </a:t>
            </a:r>
            <a:r>
              <a:rPr dirty="0" sz="1100" spc="10">
                <a:latin typeface="Cambria"/>
                <a:cs typeface="Cambria"/>
              </a:rPr>
              <a:t>information regarding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5">
                <a:latin typeface="Cambria"/>
                <a:cs typeface="Cambria"/>
              </a:rPr>
              <a:t>neighborhoods. </a:t>
            </a:r>
            <a:r>
              <a:rPr dirty="0" sz="1100" spc="45">
                <a:latin typeface="Cambria"/>
                <a:cs typeface="Cambria"/>
              </a:rPr>
              <a:t>Also,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 one </a:t>
            </a:r>
            <a:r>
              <a:rPr dirty="0" sz="1100" spc="-10">
                <a:latin typeface="Cambria"/>
                <a:cs typeface="Cambria"/>
              </a:rPr>
              <a:t>record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where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30">
                <a:latin typeface="Cambria"/>
                <a:cs typeface="Cambria"/>
              </a:rPr>
              <a:t>valid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40">
                <a:latin typeface="Cambria"/>
                <a:cs typeface="Cambria"/>
              </a:rPr>
              <a:t>“Borough” </a:t>
            </a:r>
            <a:r>
              <a:rPr dirty="0" sz="1100" spc="5">
                <a:latin typeface="Cambria"/>
                <a:cs typeface="Cambria"/>
              </a:rPr>
              <a:t>variable </a:t>
            </a:r>
            <a:r>
              <a:rPr dirty="0" sz="1100" spc="10">
                <a:latin typeface="Cambria"/>
                <a:cs typeface="Cambria"/>
              </a:rPr>
              <a:t>but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5">
                <a:latin typeface="Cambria"/>
                <a:cs typeface="Cambria"/>
              </a:rPr>
              <a:t>value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“Neighborhood”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variable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70">
                <a:latin typeface="Cambria"/>
                <a:cs typeface="Cambria"/>
              </a:rPr>
              <a:t>“Not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assigned”.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record,</a:t>
            </a:r>
            <a:r>
              <a:rPr dirty="0" sz="1100" spc="-5">
                <a:latin typeface="Cambria"/>
                <a:cs typeface="Cambria"/>
              </a:rPr>
              <a:t> 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borough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name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-10">
                <a:latin typeface="Cambria"/>
                <a:cs typeface="Cambria"/>
              </a:rPr>
              <a:t> 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given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8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-10">
                <a:latin typeface="Cambria"/>
                <a:cs typeface="Cambria"/>
              </a:rPr>
              <a:t>record </a:t>
            </a:r>
            <a:r>
              <a:rPr dirty="0" sz="1100" spc="-5">
                <a:latin typeface="Cambria"/>
                <a:cs typeface="Cambria"/>
              </a:rPr>
              <a:t>before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after.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Moreover, </a:t>
            </a:r>
            <a:r>
              <a:rPr dirty="0" sz="1100" spc="-15">
                <a:latin typeface="Cambria"/>
                <a:cs typeface="Cambria"/>
              </a:rPr>
              <a:t>there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30">
                <a:latin typeface="Cambria"/>
                <a:cs typeface="Cambria"/>
              </a:rPr>
              <a:t>many </a:t>
            </a:r>
            <a:r>
              <a:rPr dirty="0" sz="1100" spc="-10">
                <a:latin typeface="Cambria"/>
                <a:cs typeface="Cambria"/>
              </a:rPr>
              <a:t>cases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where </a:t>
            </a:r>
            <a:r>
              <a:rPr dirty="0" sz="1100" spc="20">
                <a:latin typeface="Cambria"/>
                <a:cs typeface="Cambria"/>
              </a:rPr>
              <a:t>multiple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-10">
                <a:latin typeface="Cambria"/>
                <a:cs typeface="Cambria"/>
              </a:rPr>
              <a:t>share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same postal </a:t>
            </a:r>
            <a:r>
              <a:rPr dirty="0" sz="1100" spc="10">
                <a:latin typeface="Cambria"/>
                <a:cs typeface="Cambria"/>
              </a:rPr>
              <a:t>code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same </a:t>
            </a:r>
            <a:r>
              <a:rPr dirty="0" sz="1100" spc="15">
                <a:latin typeface="Cambria"/>
                <a:cs typeface="Cambria"/>
              </a:rPr>
              <a:t>borough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since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6</a:t>
            </a:r>
            <a:r>
              <a:rPr dirty="0" sz="1100" spc="-60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>
                <a:latin typeface="Cambria"/>
                <a:cs typeface="Cambria"/>
              </a:rPr>
              <a:t>specifies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coordinates </a:t>
            </a:r>
            <a:r>
              <a:rPr dirty="0" sz="1100" spc="5">
                <a:latin typeface="Cambria"/>
                <a:cs typeface="Cambria"/>
              </a:rPr>
              <a:t>based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postal </a:t>
            </a:r>
            <a:r>
              <a:rPr dirty="0" sz="1100" spc="20">
                <a:latin typeface="Cambria"/>
                <a:cs typeface="Cambria"/>
              </a:rPr>
              <a:t>code, </a:t>
            </a:r>
            <a:r>
              <a:rPr dirty="0" sz="1100">
                <a:latin typeface="Cambria"/>
                <a:cs typeface="Cambria"/>
              </a:rPr>
              <a:t>then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records </a:t>
            </a:r>
            <a:r>
              <a:rPr dirty="0" sz="1100">
                <a:latin typeface="Cambria"/>
                <a:cs typeface="Cambria"/>
              </a:rPr>
              <a:t>where </a:t>
            </a:r>
            <a:r>
              <a:rPr dirty="0" sz="1100" spc="20">
                <a:latin typeface="Cambria"/>
                <a:cs typeface="Cambria"/>
              </a:rPr>
              <a:t>multiple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-10">
                <a:latin typeface="Cambria"/>
                <a:cs typeface="Cambria"/>
              </a:rPr>
              <a:t>share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same postal </a:t>
            </a:r>
            <a:r>
              <a:rPr dirty="0" sz="1100" spc="10">
                <a:latin typeface="Cambria"/>
                <a:cs typeface="Cambria"/>
              </a:rPr>
              <a:t>code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5">
                <a:latin typeface="Cambria"/>
                <a:cs typeface="Cambria"/>
              </a:rPr>
              <a:t>borough </a:t>
            </a:r>
            <a:r>
              <a:rPr dirty="0" sz="1100" spc="25">
                <a:latin typeface="Cambria"/>
                <a:cs typeface="Cambria"/>
              </a:rPr>
              <a:t>will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 spc="10">
                <a:latin typeface="Cambria"/>
                <a:cs typeface="Cambria"/>
              </a:rPr>
              <a:t>merged;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  <a:hlinkClick r:id="rId5" action="ppaction://hlinksldjump"/>
              </a:rPr>
              <a:t>9</a:t>
            </a:r>
            <a:r>
              <a:rPr dirty="0" sz="1100" spc="30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100" spc="15">
                <a:latin typeface="Cambria"/>
                <a:cs typeface="Cambria"/>
              </a:rPr>
              <a:t>shows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before-and-after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example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operation.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660" y="991877"/>
            <a:ext cx="2285162" cy="3196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758" y="1003862"/>
            <a:ext cx="2285162" cy="3076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7298" y="1590673"/>
            <a:ext cx="59982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8: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Dealing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case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where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name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not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assigned.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Left: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before;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right: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after.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1212" y="2316278"/>
            <a:ext cx="2291527" cy="5304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2876" y="2577151"/>
            <a:ext cx="2334795" cy="240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7298" y="3037419"/>
            <a:ext cx="5998210" cy="14497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45">
                <a:latin typeface="Cambria"/>
                <a:cs typeface="Cambria"/>
              </a:rPr>
              <a:t>9: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30">
                <a:latin typeface="Cambria"/>
                <a:cs typeface="Cambria"/>
              </a:rPr>
              <a:t>Me</a:t>
            </a:r>
            <a:r>
              <a:rPr dirty="0" sz="1100" spc="30">
                <a:latin typeface="Cambria"/>
                <a:cs typeface="Cambria"/>
              </a:rPr>
              <a:t>rging</a:t>
            </a:r>
            <a:r>
              <a:rPr dirty="0" sz="1100" spc="-10">
                <a:latin typeface="Cambria"/>
                <a:cs typeface="Cambria"/>
              </a:rPr>
              <a:t> records </a:t>
            </a:r>
            <a:r>
              <a:rPr dirty="0" sz="1100">
                <a:latin typeface="Cambria"/>
                <a:cs typeface="Cambria"/>
              </a:rPr>
              <a:t>where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multiple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share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same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postal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code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borough.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Left: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before;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right: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after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75">
                <a:latin typeface="Cambria"/>
                <a:cs typeface="Cambria"/>
              </a:rPr>
              <a:t>Now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20">
                <a:latin typeface="Cambria"/>
                <a:cs typeface="Cambria"/>
              </a:rPr>
              <a:t>merging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dataframes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6" action="ppaction://hlinksldjump"/>
              </a:rPr>
              <a:t>6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6" action="ppaction://hlinksldjump"/>
              </a:rPr>
              <a:t>7 </a:t>
            </a:r>
            <a:r>
              <a:rPr dirty="0" sz="1100" spc="-5">
                <a:latin typeface="Cambria"/>
                <a:cs typeface="Cambria"/>
              </a:rPr>
              <a:t>after </a:t>
            </a:r>
            <a:r>
              <a:rPr dirty="0" sz="1100" spc="15">
                <a:latin typeface="Cambria"/>
                <a:cs typeface="Cambria"/>
              </a:rPr>
              <a:t>performing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aforementioned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cleaning </a:t>
            </a:r>
            <a:r>
              <a:rPr dirty="0" sz="1100" spc="-5">
                <a:latin typeface="Cambria"/>
                <a:cs typeface="Cambria"/>
              </a:rPr>
              <a:t>processes, the </a:t>
            </a:r>
            <a:r>
              <a:rPr dirty="0" sz="1100" spc="5">
                <a:latin typeface="Cambria"/>
                <a:cs typeface="Cambria"/>
              </a:rPr>
              <a:t>desired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10">
                <a:latin typeface="Cambria"/>
                <a:cs typeface="Cambria"/>
              </a:rPr>
              <a:t>names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coordinates is 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formed; Figure </a:t>
            </a:r>
            <a:r>
              <a:rPr dirty="0" sz="1100" spc="-65">
                <a:latin typeface="Cambria"/>
                <a:cs typeface="Cambria"/>
                <a:hlinkClick r:id="rId7" action="ppaction://hlinksldjump"/>
              </a:rPr>
              <a:t>10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head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>
                <a:latin typeface="Cambria"/>
                <a:cs typeface="Cambria"/>
              </a:rPr>
              <a:t>this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 spc="-5" b="1">
                <a:latin typeface="Palatino Linotype"/>
                <a:cs typeface="Palatino Linotype"/>
              </a:rPr>
              <a:t>211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5" b="1">
                <a:latin typeface="Palatino Linotype"/>
                <a:cs typeface="Palatino Linotype"/>
              </a:rPr>
              <a:t>103 </a:t>
            </a:r>
            <a:r>
              <a:rPr dirty="0" sz="1100" spc="10">
                <a:latin typeface="Cambria"/>
                <a:cs typeface="Cambria"/>
              </a:rPr>
              <a:t>rows—due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merging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operations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described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above.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2158" y="4703073"/>
            <a:ext cx="2333825" cy="60438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7298" y="5528309"/>
            <a:ext cx="599821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10: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neighborhood-data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14">
                <a:latin typeface="Cambria"/>
                <a:cs typeface="Cambria"/>
              </a:rPr>
              <a:t>NYC,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9" action="ppaction://hlinksldjump"/>
              </a:rPr>
              <a:t>11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30">
                <a:latin typeface="Cambria"/>
                <a:cs typeface="Cambria"/>
              </a:rPr>
              <a:t>map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15">
                <a:latin typeface="Cambria"/>
                <a:cs typeface="Cambria"/>
              </a:rPr>
              <a:t>Toronto </a:t>
            </a:r>
            <a:r>
              <a:rPr dirty="0" sz="1100" spc="10">
                <a:latin typeface="Cambria"/>
                <a:cs typeface="Cambria"/>
              </a:rPr>
              <a:t>city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5">
                <a:latin typeface="Cambria"/>
                <a:cs typeface="Cambria"/>
              </a:rPr>
              <a:t>its </a:t>
            </a:r>
            <a:r>
              <a:rPr dirty="0" sz="1100" spc="10">
                <a:latin typeface="Cambria"/>
                <a:cs typeface="Cambria"/>
              </a:rPr>
              <a:t>neighborhoods;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>
                <a:latin typeface="Cambria"/>
                <a:cs typeface="Cambria"/>
              </a:rPr>
              <a:t>green </a:t>
            </a:r>
            <a:r>
              <a:rPr dirty="0" sz="1100" spc="-5">
                <a:latin typeface="Cambria"/>
                <a:cs typeface="Cambria"/>
              </a:rPr>
              <a:t>circle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represents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location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-10">
                <a:latin typeface="Cambria"/>
                <a:cs typeface="Cambria"/>
              </a:rPr>
              <a:t>or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25">
                <a:latin typeface="Cambria"/>
                <a:cs typeface="Cambria"/>
              </a:rPr>
              <a:t>group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0">
                <a:latin typeface="Cambria"/>
                <a:cs typeface="Cambria"/>
              </a:rPr>
              <a:t>neighborhoods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10">
                <a:latin typeface="Cambria"/>
                <a:cs typeface="Cambria"/>
              </a:rPr>
              <a:t>share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same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coordinates.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98" y="899982"/>
            <a:ext cx="5972366" cy="3901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298" y="4948642"/>
            <a:ext cx="5998210" cy="41154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11: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16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map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5">
                <a:latin typeface="Cambria"/>
                <a:cs typeface="Cambria"/>
              </a:rPr>
              <a:t>Toronto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285750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2	</a:t>
            </a:r>
            <a:r>
              <a:rPr dirty="0" sz="1400" spc="-10" b="1">
                <a:latin typeface="Palatino Linotype"/>
                <a:cs typeface="Palatino Linotype"/>
              </a:rPr>
              <a:t>Venues</a:t>
            </a:r>
            <a:r>
              <a:rPr dirty="0" sz="1400" spc="-60" b="1">
                <a:latin typeface="Palatino Linotype"/>
                <a:cs typeface="Palatino Linotype"/>
              </a:rPr>
              <a:t> </a:t>
            </a:r>
            <a:r>
              <a:rPr dirty="0" sz="1400" spc="15" b="1">
                <a:latin typeface="Palatino Linotype"/>
                <a:cs typeface="Palatino Linotype"/>
              </a:rPr>
              <a:t>Data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1115"/>
              </a:spcBef>
            </a:pP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each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city,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describes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categories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these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needed.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Venues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retrieved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Foursquare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popular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source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location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data.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Foursquare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65">
                <a:latin typeface="Cambria"/>
                <a:cs typeface="Cambria"/>
              </a:rPr>
              <a:t>API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will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utilized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access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30">
                <a:latin typeface="Cambria"/>
                <a:cs typeface="Cambria"/>
              </a:rPr>
              <a:t>download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data.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-40">
                <a:latin typeface="Cambria"/>
                <a:cs typeface="Cambria"/>
              </a:rPr>
              <a:t>To </a:t>
            </a:r>
            <a:r>
              <a:rPr dirty="0" sz="1100" spc="-10">
                <a:latin typeface="Cambria"/>
                <a:cs typeface="Cambria"/>
              </a:rPr>
              <a:t>retrieve </a:t>
            </a:r>
            <a:r>
              <a:rPr dirty="0" sz="1100" spc="10">
                <a:latin typeface="Cambria"/>
                <a:cs typeface="Cambria"/>
              </a:rPr>
              <a:t>data from </a:t>
            </a:r>
            <a:r>
              <a:rPr dirty="0" sz="1100" spc="5">
                <a:latin typeface="Cambria"/>
                <a:cs typeface="Cambria"/>
              </a:rPr>
              <a:t>Foursquare </a:t>
            </a:r>
            <a:r>
              <a:rPr dirty="0" sz="1100" spc="25">
                <a:latin typeface="Cambria"/>
                <a:cs typeface="Cambria"/>
              </a:rPr>
              <a:t>using </a:t>
            </a:r>
            <a:r>
              <a:rPr dirty="0" sz="1100" spc="-5">
                <a:latin typeface="Cambria"/>
                <a:cs typeface="Cambria"/>
              </a:rPr>
              <a:t>their </a:t>
            </a:r>
            <a:r>
              <a:rPr dirty="0" sz="1100" spc="60">
                <a:latin typeface="Cambria"/>
                <a:cs typeface="Cambria"/>
              </a:rPr>
              <a:t>API,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85">
                <a:latin typeface="Cambria"/>
                <a:cs typeface="Cambria"/>
              </a:rPr>
              <a:t>URL </a:t>
            </a:r>
            <a:r>
              <a:rPr dirty="0" sz="1100" spc="25">
                <a:latin typeface="Cambria"/>
                <a:cs typeface="Cambria"/>
              </a:rPr>
              <a:t>should </a:t>
            </a:r>
            <a:r>
              <a:rPr dirty="0" sz="1100" spc="-10">
                <a:latin typeface="Cambria"/>
                <a:cs typeface="Cambria"/>
              </a:rPr>
              <a:t>be </a:t>
            </a:r>
            <a:r>
              <a:rPr dirty="0" sz="1100">
                <a:latin typeface="Cambria"/>
                <a:cs typeface="Cambria"/>
              </a:rPr>
              <a:t>prepared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-20">
                <a:latin typeface="Cambria"/>
                <a:cs typeface="Cambria"/>
              </a:rPr>
              <a:t>re- 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quest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related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specific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location.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90">
                <a:latin typeface="Cambria"/>
                <a:cs typeface="Cambria"/>
              </a:rPr>
              <a:t>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example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85">
                <a:latin typeface="Cambria"/>
                <a:cs typeface="Cambria"/>
              </a:rPr>
              <a:t>URL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following: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mbria"/>
              <a:cs typeface="Cambria"/>
            </a:endParaRPr>
          </a:p>
          <a:p>
            <a:pPr marL="358775" marR="1550035">
              <a:lnSpc>
                <a:spcPct val="133400"/>
              </a:lnSpc>
            </a:pPr>
            <a:r>
              <a:rPr dirty="0" sz="1100" spc="30">
                <a:latin typeface="Georgia"/>
                <a:cs typeface="Georgia"/>
              </a:rPr>
              <a:t>https://api.foursquare.com/v2/venues/search? </a:t>
            </a:r>
            <a:r>
              <a:rPr dirty="0" sz="1100" spc="3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&amp;client_id=1234&amp;client_secret=1234&amp;v=20180605&amp; 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ll=40.89470517661,-73.84720052054902&amp;radius=500&amp;limit=100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050">
              <a:latin typeface="Georgia"/>
              <a:cs typeface="Georgia"/>
            </a:endParaRPr>
          </a:p>
          <a:p>
            <a:pPr algn="just" marL="12700" marR="5080">
              <a:lnSpc>
                <a:spcPct val="1334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where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30">
                <a:latin typeface="Georgia"/>
                <a:cs typeface="Georgia"/>
              </a:rPr>
              <a:t>search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5">
                <a:latin typeface="Cambria"/>
                <a:cs typeface="Cambria"/>
              </a:rPr>
              <a:t>indicates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65">
                <a:latin typeface="Cambria"/>
                <a:cs typeface="Cambria"/>
              </a:rPr>
              <a:t>API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endpoint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used,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75">
                <a:latin typeface="Georgia"/>
                <a:cs typeface="Georgia"/>
              </a:rPr>
              <a:t>client_id</a:t>
            </a:r>
            <a:r>
              <a:rPr dirty="0" sz="1100" spc="-35">
                <a:latin typeface="Georgia"/>
                <a:cs typeface="Georg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75">
                <a:latin typeface="Georgia"/>
                <a:cs typeface="Georgia"/>
              </a:rPr>
              <a:t>client_secret</a:t>
            </a:r>
            <a:r>
              <a:rPr dirty="0" sz="1100" spc="-40">
                <a:latin typeface="Georgia"/>
                <a:cs typeface="Georgia"/>
              </a:rPr>
              <a:t> </a:t>
            </a:r>
            <a:r>
              <a:rPr dirty="0" sz="1100" spc="-20">
                <a:latin typeface="Cambria"/>
                <a:cs typeface="Cambria"/>
              </a:rPr>
              <a:t>are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credentials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 access the </a:t>
            </a:r>
            <a:r>
              <a:rPr dirty="0" sz="1100" spc="65">
                <a:latin typeface="Cambria"/>
                <a:cs typeface="Cambria"/>
              </a:rPr>
              <a:t>API </a:t>
            </a:r>
            <a:r>
              <a:rPr dirty="0" sz="1100">
                <a:latin typeface="Cambria"/>
                <a:cs typeface="Cambria"/>
              </a:rPr>
              <a:t>service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10">
                <a:latin typeface="Cambria"/>
                <a:cs typeface="Cambria"/>
              </a:rPr>
              <a:t>obtained </a:t>
            </a:r>
            <a:r>
              <a:rPr dirty="0" sz="1100" spc="20">
                <a:latin typeface="Cambria"/>
                <a:cs typeface="Cambria"/>
              </a:rPr>
              <a:t>when </a:t>
            </a:r>
            <a:r>
              <a:rPr dirty="0" sz="1100">
                <a:latin typeface="Cambria"/>
                <a:cs typeface="Cambria"/>
              </a:rPr>
              <a:t>registering </a:t>
            </a:r>
            <a:r>
              <a:rPr dirty="0" sz="1100" spc="5">
                <a:latin typeface="Cambria"/>
                <a:cs typeface="Cambria"/>
              </a:rPr>
              <a:t>a Foursquare </a:t>
            </a:r>
            <a:r>
              <a:rPr dirty="0" sz="1100" spc="10">
                <a:latin typeface="Cambria"/>
                <a:cs typeface="Cambria"/>
              </a:rPr>
              <a:t>developer account, </a:t>
            </a:r>
            <a:r>
              <a:rPr dirty="0" sz="1100" spc="15">
                <a:latin typeface="Georgia"/>
                <a:cs typeface="Georgia"/>
              </a:rPr>
              <a:t>v </a:t>
            </a:r>
            <a:r>
              <a:rPr dirty="0" sz="1100" spc="20">
                <a:latin typeface="Georgia"/>
                <a:cs typeface="Georgia"/>
              </a:rPr>
              <a:t> </a:t>
            </a:r>
            <a:r>
              <a:rPr dirty="0" sz="1100" spc="5">
                <a:latin typeface="Cambria"/>
                <a:cs typeface="Cambria"/>
              </a:rPr>
              <a:t>indicates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65">
                <a:latin typeface="Cambria"/>
                <a:cs typeface="Cambria"/>
              </a:rPr>
              <a:t>API </a:t>
            </a:r>
            <a:r>
              <a:rPr dirty="0" sz="1100" spc="5">
                <a:latin typeface="Cambria"/>
                <a:cs typeface="Cambria"/>
              </a:rPr>
              <a:t>version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15">
                <a:latin typeface="Cambria"/>
                <a:cs typeface="Cambria"/>
              </a:rPr>
              <a:t>use, </a:t>
            </a:r>
            <a:r>
              <a:rPr dirty="0" sz="1100" spc="245">
                <a:latin typeface="Georgia"/>
                <a:cs typeface="Georgia"/>
              </a:rPr>
              <a:t>ll </a:t>
            </a:r>
            <a:r>
              <a:rPr dirty="0" sz="1100" spc="5">
                <a:latin typeface="Cambria"/>
                <a:cs typeface="Cambria"/>
              </a:rPr>
              <a:t>indicates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latitude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20">
                <a:latin typeface="Cambria"/>
                <a:cs typeface="Cambria"/>
              </a:rPr>
              <a:t>longitude 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5">
                <a:latin typeface="Cambria"/>
                <a:cs typeface="Cambria"/>
              </a:rPr>
              <a:t>desired </a:t>
            </a:r>
            <a:r>
              <a:rPr dirty="0" sz="1100" spc="10">
                <a:latin typeface="Cambria"/>
                <a:cs typeface="Cambria"/>
              </a:rPr>
              <a:t>location,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45">
                <a:latin typeface="Georgia"/>
                <a:cs typeface="Georgia"/>
              </a:rPr>
              <a:t>radius</a:t>
            </a:r>
            <a:r>
              <a:rPr dirty="0" sz="1100" spc="-45">
                <a:latin typeface="Georgia"/>
                <a:cs typeface="Georg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35">
                <a:latin typeface="Cambria"/>
                <a:cs typeface="Cambria"/>
              </a:rPr>
              <a:t>maximum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distance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meters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between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specified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location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retrieved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venues,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95">
                <a:latin typeface="Georgia"/>
                <a:cs typeface="Georgia"/>
              </a:rPr>
              <a:t>limit</a:t>
            </a:r>
            <a:r>
              <a:rPr dirty="0" sz="1100" spc="5">
                <a:latin typeface="Georgia"/>
                <a:cs typeface="Georg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limit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number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returned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results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if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necessary.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298" y="830488"/>
            <a:ext cx="5998210" cy="920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14629">
              <a:lnSpc>
                <a:spcPct val="133400"/>
              </a:lnSpc>
              <a:spcBef>
                <a:spcPts val="100"/>
              </a:spcBef>
            </a:pP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12 </a:t>
            </a:r>
            <a:r>
              <a:rPr dirty="0" sz="1100" spc="15">
                <a:latin typeface="Cambria"/>
                <a:cs typeface="Cambria"/>
              </a:rPr>
              <a:t>shows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code </a:t>
            </a:r>
            <a:r>
              <a:rPr dirty="0" sz="1100" spc="20">
                <a:latin typeface="Cambria"/>
                <a:cs typeface="Cambria"/>
              </a:rPr>
              <a:t>used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-15">
                <a:latin typeface="Cambria"/>
                <a:cs typeface="Cambria"/>
              </a:rPr>
              <a:t>create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5">
                <a:latin typeface="Cambria"/>
                <a:cs typeface="Cambria"/>
              </a:rPr>
              <a:t>function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-5">
                <a:latin typeface="Cambria"/>
                <a:cs typeface="Cambria"/>
              </a:rPr>
              <a:t>takes as </a:t>
            </a:r>
            <a:r>
              <a:rPr dirty="0" sz="1100" spc="20">
                <a:latin typeface="Cambria"/>
                <a:cs typeface="Cambria"/>
              </a:rPr>
              <a:t>input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names, </a:t>
            </a:r>
            <a:r>
              <a:rPr dirty="0" sz="1100" spc="10">
                <a:latin typeface="Cambria"/>
                <a:cs typeface="Cambria"/>
              </a:rPr>
              <a:t>latitudes,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longitudes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neighborhoods,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returns </a:t>
            </a:r>
            <a:r>
              <a:rPr dirty="0" sz="1100" spc="5">
                <a:latin typeface="Cambria"/>
                <a:cs typeface="Cambria"/>
              </a:rPr>
              <a:t>a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0">
                <a:latin typeface="Cambria"/>
                <a:cs typeface="Cambria"/>
              </a:rPr>
              <a:t>information about </a:t>
            </a:r>
            <a:r>
              <a:rPr dirty="0" sz="1100" spc="5">
                <a:latin typeface="Cambria"/>
                <a:cs typeface="Cambria"/>
              </a:rPr>
              <a:t>each neighbor- 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hood and </a:t>
            </a:r>
            <a:r>
              <a:rPr dirty="0" sz="1100" spc="-5">
                <a:latin typeface="Cambria"/>
                <a:cs typeface="Cambria"/>
              </a:rPr>
              <a:t>its </a:t>
            </a:r>
            <a:r>
              <a:rPr dirty="0" sz="1100" spc="20">
                <a:latin typeface="Cambria"/>
                <a:cs typeface="Cambria"/>
              </a:rPr>
              <a:t>venues.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It </a:t>
            </a:r>
            <a:r>
              <a:rPr dirty="0" sz="1100" spc="-15">
                <a:latin typeface="Cambria"/>
                <a:cs typeface="Cambria"/>
              </a:rPr>
              <a:t>creates </a:t>
            </a:r>
            <a:r>
              <a:rPr dirty="0" sz="1100" spc="10">
                <a:latin typeface="Cambria"/>
                <a:cs typeface="Cambria"/>
              </a:rPr>
              <a:t>an </a:t>
            </a:r>
            <a:r>
              <a:rPr dirty="0" sz="1100" spc="65">
                <a:latin typeface="Cambria"/>
                <a:cs typeface="Cambria"/>
              </a:rPr>
              <a:t>API </a:t>
            </a:r>
            <a:r>
              <a:rPr dirty="0" sz="1100" spc="85">
                <a:latin typeface="Cambria"/>
                <a:cs typeface="Cambria"/>
              </a:rPr>
              <a:t>URL </a:t>
            </a:r>
            <a:r>
              <a:rPr dirty="0" sz="1100" spc="5">
                <a:latin typeface="Cambria"/>
                <a:cs typeface="Cambria"/>
              </a:rPr>
              <a:t>for each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-10">
                <a:latin typeface="Cambria"/>
                <a:cs typeface="Cambria"/>
              </a:rPr>
              <a:t>retrieves </a:t>
            </a:r>
            <a:r>
              <a:rPr dirty="0" sz="1100" spc="10">
                <a:latin typeface="Cambria"/>
                <a:cs typeface="Cambria"/>
              </a:rPr>
              <a:t>data about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from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Foursquare.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672" y="1938762"/>
            <a:ext cx="5924701" cy="25689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7298" y="4677751"/>
            <a:ext cx="5998210" cy="4053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mbria"/>
                <a:cs typeface="Cambria"/>
              </a:rPr>
              <a:t>Figure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12: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50">
                <a:latin typeface="Cambria"/>
                <a:cs typeface="Cambria"/>
              </a:rPr>
              <a:t>Code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used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build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dataframe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city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neighborhoods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  <a:spcBef>
                <a:spcPts val="5"/>
              </a:spcBef>
            </a:pPr>
            <a:r>
              <a:rPr dirty="0" sz="1100" spc="25">
                <a:latin typeface="Cambria"/>
                <a:cs typeface="Cambria"/>
              </a:rPr>
              <a:t>After </a:t>
            </a:r>
            <a:r>
              <a:rPr dirty="0" sz="1100" spc="5">
                <a:latin typeface="Cambria"/>
                <a:cs typeface="Cambria"/>
              </a:rPr>
              <a:t>retrieving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venue data,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10">
                <a:latin typeface="Cambria"/>
                <a:cs typeface="Cambria"/>
              </a:rPr>
              <a:t>whose category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45">
                <a:latin typeface="Cambria"/>
                <a:cs typeface="Cambria"/>
              </a:rPr>
              <a:t>“Building”, </a:t>
            </a:r>
            <a:r>
              <a:rPr dirty="0" sz="1100" spc="50">
                <a:latin typeface="Cambria"/>
                <a:cs typeface="Cambria"/>
              </a:rPr>
              <a:t>“Office”, </a:t>
            </a:r>
            <a:r>
              <a:rPr dirty="0" sz="1100" spc="40">
                <a:latin typeface="Cambria"/>
                <a:cs typeface="Cambria"/>
              </a:rPr>
              <a:t>“Bus </a:t>
            </a:r>
            <a:r>
              <a:rPr dirty="0" sz="1100" spc="45">
                <a:latin typeface="Cambria"/>
                <a:cs typeface="Cambria"/>
              </a:rPr>
              <a:t>Line”, 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40">
                <a:latin typeface="Cambria"/>
                <a:cs typeface="Cambria"/>
              </a:rPr>
              <a:t>“Bus </a:t>
            </a:r>
            <a:r>
              <a:rPr dirty="0" sz="1100" spc="20">
                <a:latin typeface="Cambria"/>
                <a:cs typeface="Cambria"/>
              </a:rPr>
              <a:t>Station”, </a:t>
            </a:r>
            <a:r>
              <a:rPr dirty="0" sz="1100" spc="40">
                <a:latin typeface="Cambria"/>
                <a:cs typeface="Cambria"/>
              </a:rPr>
              <a:t>“Bus Stop”, </a:t>
            </a:r>
            <a:r>
              <a:rPr dirty="0" sz="1100" spc="-10">
                <a:latin typeface="Cambria"/>
                <a:cs typeface="Cambria"/>
              </a:rPr>
              <a:t>or </a:t>
            </a:r>
            <a:r>
              <a:rPr dirty="0" sz="1100" spc="60">
                <a:latin typeface="Cambria"/>
                <a:cs typeface="Cambria"/>
              </a:rPr>
              <a:t>“Road”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 spc="20">
                <a:latin typeface="Cambria"/>
                <a:cs typeface="Cambria"/>
              </a:rPr>
              <a:t>excluded </a:t>
            </a:r>
            <a:r>
              <a:rPr dirty="0" sz="1100">
                <a:latin typeface="Cambria"/>
                <a:cs typeface="Cambria"/>
              </a:rPr>
              <a:t>because </a:t>
            </a:r>
            <a:r>
              <a:rPr dirty="0" sz="1100" spc="10">
                <a:latin typeface="Cambria"/>
                <a:cs typeface="Cambria"/>
              </a:rPr>
              <a:t>they </a:t>
            </a:r>
            <a:r>
              <a:rPr dirty="0" sz="1100" spc="-20">
                <a:latin typeface="Cambria"/>
                <a:cs typeface="Cambria"/>
              </a:rPr>
              <a:t>are </a:t>
            </a:r>
            <a:r>
              <a:rPr dirty="0" sz="1100" spc="5">
                <a:latin typeface="Cambria"/>
                <a:cs typeface="Cambria"/>
              </a:rPr>
              <a:t>not expected </a:t>
            </a:r>
            <a:r>
              <a:rPr dirty="0" sz="1100" spc="-5">
                <a:latin typeface="Cambria"/>
                <a:cs typeface="Cambria"/>
              </a:rPr>
              <a:t>to </a:t>
            </a:r>
            <a:r>
              <a:rPr dirty="0" sz="1100" spc="40">
                <a:latin typeface="Cambria"/>
                <a:cs typeface="Cambria"/>
              </a:rPr>
              <a:t>add </a:t>
            </a:r>
            <a:r>
              <a:rPr dirty="0" sz="1100" spc="10">
                <a:latin typeface="Cambria"/>
                <a:cs typeface="Cambria"/>
              </a:rPr>
              <a:t>analyti-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cal</a:t>
            </a:r>
            <a:r>
              <a:rPr dirty="0" sz="1100" spc="25">
                <a:latin typeface="Cambria"/>
                <a:cs typeface="Cambria"/>
              </a:rPr>
              <a:t> value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project.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353695" algn="l"/>
              </a:tabLst>
            </a:pPr>
            <a:r>
              <a:rPr dirty="0" sz="1200" spc="-5" b="1">
                <a:latin typeface="Palatino Linotype"/>
                <a:cs typeface="Palatino Linotype"/>
              </a:rPr>
              <a:t>2.1	New</a:t>
            </a:r>
            <a:r>
              <a:rPr dirty="0" sz="1200" spc="-50" b="1">
                <a:latin typeface="Palatino Linotype"/>
                <a:cs typeface="Palatino Linotype"/>
              </a:rPr>
              <a:t> </a:t>
            </a:r>
            <a:r>
              <a:rPr dirty="0" sz="1200" spc="-25" b="1">
                <a:latin typeface="Palatino Linotype"/>
                <a:cs typeface="Palatino Linotype"/>
              </a:rPr>
              <a:t>York</a:t>
            </a:r>
            <a:r>
              <a:rPr dirty="0" sz="1200" spc="-45" b="1">
                <a:latin typeface="Palatino Linotype"/>
                <a:cs typeface="Palatino Linotype"/>
              </a:rPr>
              <a:t> </a:t>
            </a:r>
            <a:r>
              <a:rPr dirty="0" sz="1200" spc="-5" b="1">
                <a:latin typeface="Palatino Linotype"/>
                <a:cs typeface="Palatino Linotype"/>
              </a:rPr>
              <a:t>City</a:t>
            </a:r>
            <a:endParaRPr sz="1200">
              <a:latin typeface="Palatino Linotype"/>
              <a:cs typeface="Palatino Linotype"/>
            </a:endParaRPr>
          </a:p>
          <a:p>
            <a:pPr algn="just" marL="12700" marR="5080">
              <a:lnSpc>
                <a:spcPct val="133400"/>
              </a:lnSpc>
              <a:spcBef>
                <a:spcPts val="750"/>
              </a:spcBef>
            </a:pPr>
            <a:r>
              <a:rPr dirty="0" sz="1100" spc="40">
                <a:latin typeface="Cambria"/>
                <a:cs typeface="Cambria"/>
              </a:rPr>
              <a:t>Using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function in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65">
                <a:latin typeface="Cambria"/>
                <a:cs typeface="Cambria"/>
                <a:hlinkClick r:id="rId2" action="ppaction://hlinksldjump"/>
              </a:rPr>
              <a:t>12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with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5">
                <a:latin typeface="Cambria"/>
                <a:cs typeface="Cambria"/>
              </a:rPr>
              <a:t>neighborhood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>
                <a:latin typeface="Cambria"/>
                <a:cs typeface="Cambria"/>
              </a:rPr>
              <a:t>retrieved </a:t>
            </a:r>
            <a:r>
              <a:rPr dirty="0" sz="1100" spc="10">
                <a:latin typeface="Cambria"/>
                <a:cs typeface="Cambria"/>
              </a:rPr>
              <a:t>data about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" b="1">
                <a:latin typeface="Palatino Linotype"/>
                <a:cs typeface="Palatino Linotype"/>
              </a:rPr>
              <a:t>23,000 </a:t>
            </a:r>
            <a:r>
              <a:rPr dirty="0" sz="1100" spc="15">
                <a:latin typeface="Cambria"/>
                <a:cs typeface="Cambria"/>
              </a:rPr>
              <a:t>venues in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 spc="15">
                <a:latin typeface="Cambria"/>
                <a:cs typeface="Cambria"/>
              </a:rPr>
              <a:t>neighborhoods.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 </a:t>
            </a:r>
            <a:r>
              <a:rPr dirty="0" sz="1100" spc="5">
                <a:latin typeface="Cambria"/>
                <a:cs typeface="Cambria"/>
              </a:rPr>
              <a:t>each </a:t>
            </a:r>
            <a:r>
              <a:rPr dirty="0" sz="1100" spc="25">
                <a:latin typeface="Cambria"/>
                <a:cs typeface="Cambria"/>
              </a:rPr>
              <a:t>venue, </a:t>
            </a:r>
            <a:r>
              <a:rPr dirty="0" sz="1100" spc="20">
                <a:latin typeface="Cambria"/>
                <a:cs typeface="Cambria"/>
              </a:rPr>
              <a:t>venue name, </a:t>
            </a:r>
            <a:r>
              <a:rPr dirty="0" sz="1100">
                <a:latin typeface="Cambria"/>
                <a:cs typeface="Cambria"/>
              </a:rPr>
              <a:t>category, </a:t>
            </a:r>
            <a:r>
              <a:rPr dirty="0" sz="1100" spc="15">
                <a:latin typeface="Cambria"/>
                <a:cs typeface="Cambria"/>
              </a:rPr>
              <a:t>latitude,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10">
                <a:latin typeface="Cambria"/>
                <a:cs typeface="Cambria"/>
              </a:rPr>
              <a:t>lon-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gitude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 spc="5">
                <a:latin typeface="Cambria"/>
                <a:cs typeface="Cambria"/>
              </a:rPr>
              <a:t>retrieved.</a:t>
            </a:r>
            <a:r>
              <a:rPr dirty="0" sz="1100" spc="10">
                <a:latin typeface="Cambria"/>
                <a:cs typeface="Cambria"/>
              </a:rPr>
              <a:t> The </a:t>
            </a:r>
            <a:r>
              <a:rPr dirty="0" sz="1100" spc="15">
                <a:latin typeface="Cambria"/>
                <a:cs typeface="Cambria"/>
              </a:rPr>
              <a:t>head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>
                <a:latin typeface="Cambria"/>
                <a:cs typeface="Cambria"/>
              </a:rPr>
              <a:t>returned </a:t>
            </a:r>
            <a:r>
              <a:rPr dirty="0" sz="1100" spc="25">
                <a:latin typeface="Cambria"/>
                <a:cs typeface="Cambria"/>
              </a:rPr>
              <a:t>by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5">
                <a:latin typeface="Cambria"/>
                <a:cs typeface="Cambria"/>
              </a:rPr>
              <a:t>function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135">
                <a:latin typeface="Cambria"/>
                <a:cs typeface="Cambria"/>
              </a:rPr>
              <a:t>NYC </a:t>
            </a:r>
            <a:r>
              <a:rPr dirty="0" sz="1100">
                <a:latin typeface="Cambria"/>
                <a:cs typeface="Cambria"/>
              </a:rPr>
              <a:t>is </a:t>
            </a:r>
            <a:r>
              <a:rPr dirty="0" sz="1100" spc="20">
                <a:latin typeface="Cambria"/>
                <a:cs typeface="Cambria"/>
              </a:rPr>
              <a:t>shown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Figure </a:t>
            </a:r>
            <a:r>
              <a:rPr dirty="0" sz="1100" spc="-30">
                <a:latin typeface="Cambria"/>
                <a:cs typeface="Cambria"/>
                <a:hlinkClick r:id="rId4" action="ppaction://hlinksldjump"/>
              </a:rPr>
              <a:t>13.</a:t>
            </a:r>
            <a:r>
              <a:rPr dirty="0" sz="1100" spc="-25">
                <a:latin typeface="Cambria"/>
                <a:cs typeface="Cambria"/>
              </a:rPr>
              <a:t> We </a:t>
            </a:r>
            <a:r>
              <a:rPr dirty="0" sz="1100" spc="5">
                <a:latin typeface="Cambria"/>
                <a:cs typeface="Cambria"/>
              </a:rPr>
              <a:t>can </a:t>
            </a:r>
            <a:r>
              <a:rPr dirty="0" sz="1100" spc="-15">
                <a:latin typeface="Cambria"/>
                <a:cs typeface="Cambria"/>
              </a:rPr>
              <a:t>see </a:t>
            </a:r>
            <a:r>
              <a:rPr dirty="0" sz="1100">
                <a:latin typeface="Cambria"/>
                <a:cs typeface="Cambria"/>
              </a:rPr>
              <a:t>that </a:t>
            </a:r>
            <a:r>
              <a:rPr dirty="0" sz="1100" spc="5">
                <a:latin typeface="Cambria"/>
                <a:cs typeface="Cambria"/>
              </a:rPr>
              <a:t>each row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10">
                <a:latin typeface="Cambria"/>
                <a:cs typeface="Cambria"/>
              </a:rPr>
              <a:t>dataframe </a:t>
            </a:r>
            <a:r>
              <a:rPr dirty="0" sz="1100" spc="5">
                <a:latin typeface="Cambria"/>
                <a:cs typeface="Cambria"/>
              </a:rPr>
              <a:t>contains </a:t>
            </a:r>
            <a:r>
              <a:rPr dirty="0" sz="1100" spc="10">
                <a:latin typeface="Cambria"/>
                <a:cs typeface="Cambria"/>
              </a:rPr>
              <a:t>data about </a:t>
            </a:r>
            <a:r>
              <a:rPr dirty="0" sz="1100" spc="5">
                <a:latin typeface="Cambria"/>
                <a:cs typeface="Cambria"/>
              </a:rPr>
              <a:t>one </a:t>
            </a:r>
            <a:r>
              <a:rPr dirty="0" sz="1100" spc="10">
                <a:latin typeface="Cambria"/>
                <a:cs typeface="Cambria"/>
              </a:rPr>
              <a:t>venue: </a:t>
            </a:r>
            <a:r>
              <a:rPr dirty="0" sz="1100" spc="-5">
                <a:latin typeface="Cambria"/>
                <a:cs typeface="Cambria"/>
              </a:rPr>
              <a:t>the </a:t>
            </a:r>
            <a:r>
              <a:rPr dirty="0" sz="1100" spc="20">
                <a:latin typeface="Cambria"/>
                <a:cs typeface="Cambria"/>
              </a:rPr>
              <a:t>venue 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name,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(latitude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longitude),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category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addition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in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which </a:t>
            </a:r>
            <a:r>
              <a:rPr dirty="0" sz="1100" spc="-229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venue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located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5">
                <a:latin typeface="Cambria"/>
                <a:cs typeface="Cambria"/>
              </a:rPr>
              <a:t>and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coordinates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the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10">
                <a:latin typeface="Cambria"/>
                <a:cs typeface="Cambria"/>
              </a:rPr>
              <a:t>Different numbers </a:t>
            </a:r>
            <a:r>
              <a:rPr dirty="0" sz="1100" spc="20">
                <a:latin typeface="Cambria"/>
                <a:cs typeface="Cambria"/>
              </a:rPr>
              <a:t>of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 spc="30">
                <a:latin typeface="Cambria"/>
                <a:cs typeface="Cambria"/>
              </a:rPr>
              <a:t>found </a:t>
            </a:r>
            <a:r>
              <a:rPr dirty="0" sz="1100" spc="15">
                <a:latin typeface="Cambria"/>
                <a:cs typeface="Cambria"/>
              </a:rPr>
              <a:t>in </a:t>
            </a:r>
            <a:r>
              <a:rPr dirty="0" sz="1100">
                <a:latin typeface="Cambria"/>
                <a:cs typeface="Cambria"/>
              </a:rPr>
              <a:t>different </a:t>
            </a:r>
            <a:r>
              <a:rPr dirty="0" sz="1100" spc="10">
                <a:latin typeface="Cambria"/>
                <a:cs typeface="Cambria"/>
              </a:rPr>
              <a:t>neighborhoods: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20">
                <a:latin typeface="Cambria"/>
                <a:cs typeface="Cambria"/>
              </a:rPr>
              <a:t>example, </a:t>
            </a:r>
            <a:r>
              <a:rPr dirty="0" sz="1100" spc="10">
                <a:latin typeface="Cambria"/>
                <a:cs typeface="Cambria"/>
              </a:rPr>
              <a:t>data about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81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-5">
                <a:latin typeface="Cambria"/>
                <a:cs typeface="Cambria"/>
              </a:rPr>
              <a:t>were </a:t>
            </a:r>
            <a:r>
              <a:rPr dirty="0" sz="1100">
                <a:latin typeface="Cambria"/>
                <a:cs typeface="Cambria"/>
              </a:rPr>
              <a:t>returned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20">
                <a:latin typeface="Cambria"/>
                <a:cs typeface="Cambria"/>
              </a:rPr>
              <a:t>Allerton </a:t>
            </a:r>
            <a:r>
              <a:rPr dirty="0" sz="1100" spc="15">
                <a:latin typeface="Cambria"/>
                <a:cs typeface="Cambria"/>
              </a:rPr>
              <a:t>neighborhood, </a:t>
            </a:r>
            <a:r>
              <a:rPr dirty="0" sz="1100" spc="-65">
                <a:latin typeface="Cambria"/>
                <a:cs typeface="Cambria"/>
              </a:rPr>
              <a:t>77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</a:t>
            </a:r>
            <a:r>
              <a:rPr dirty="0" sz="1100" spc="5">
                <a:latin typeface="Cambria"/>
                <a:cs typeface="Cambria"/>
              </a:rPr>
              <a:t>for </a:t>
            </a:r>
            <a:r>
              <a:rPr dirty="0" sz="1100" spc="35">
                <a:latin typeface="Cambria"/>
                <a:cs typeface="Cambria"/>
              </a:rPr>
              <a:t>Annadale </a:t>
            </a:r>
            <a:r>
              <a:rPr dirty="0" sz="1100" spc="15">
                <a:latin typeface="Cambria"/>
                <a:cs typeface="Cambria"/>
              </a:rPr>
              <a:t>neighborhood, </a:t>
            </a:r>
            <a:r>
              <a:rPr dirty="0" sz="1100" spc="25">
                <a:latin typeface="Cambria"/>
                <a:cs typeface="Cambria"/>
              </a:rPr>
              <a:t>and 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51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for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Belmont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neighborhood.</a:t>
            </a:r>
            <a:endParaRPr sz="1100">
              <a:latin typeface="Cambria"/>
              <a:cs typeface="Cambria"/>
            </a:endParaRPr>
          </a:p>
          <a:p>
            <a:pPr algn="just" marL="12700" marR="5080" indent="214629">
              <a:lnSpc>
                <a:spcPct val="133400"/>
              </a:lnSpc>
            </a:pPr>
            <a:r>
              <a:rPr dirty="0" sz="1100" spc="75">
                <a:latin typeface="Cambria"/>
                <a:cs typeface="Cambria"/>
              </a:rPr>
              <a:t>As </a:t>
            </a:r>
            <a:r>
              <a:rPr dirty="0" sz="1100" spc="10">
                <a:latin typeface="Cambria"/>
                <a:cs typeface="Cambria"/>
              </a:rPr>
              <a:t>mentioned </a:t>
            </a:r>
            <a:r>
              <a:rPr dirty="0" sz="1100" spc="15">
                <a:latin typeface="Cambria"/>
                <a:cs typeface="Cambria"/>
              </a:rPr>
              <a:t>above, </a:t>
            </a:r>
            <a:r>
              <a:rPr dirty="0" sz="1100" spc="10">
                <a:latin typeface="Cambria"/>
                <a:cs typeface="Cambria"/>
              </a:rPr>
              <a:t>data </a:t>
            </a:r>
            <a:r>
              <a:rPr dirty="0" sz="1100" spc="15">
                <a:latin typeface="Cambria"/>
                <a:cs typeface="Cambria"/>
              </a:rPr>
              <a:t>on </a:t>
            </a:r>
            <a:r>
              <a:rPr dirty="0" sz="1100">
                <a:latin typeface="Cambria"/>
                <a:cs typeface="Cambria"/>
              </a:rPr>
              <a:t>more </a:t>
            </a:r>
            <a:r>
              <a:rPr dirty="0" sz="1100" spc="10">
                <a:latin typeface="Cambria"/>
                <a:cs typeface="Cambria"/>
              </a:rPr>
              <a:t>than </a:t>
            </a:r>
            <a:r>
              <a:rPr dirty="0" sz="1100" spc="-50">
                <a:latin typeface="Cambria"/>
                <a:cs typeface="Cambria"/>
              </a:rPr>
              <a:t>23,000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venues was </a:t>
            </a:r>
            <a:r>
              <a:rPr dirty="0" sz="1100" spc="5">
                <a:latin typeface="Cambria"/>
                <a:cs typeface="Cambria"/>
              </a:rPr>
              <a:t>returned.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15">
                <a:latin typeface="Cambria"/>
                <a:cs typeface="Cambria"/>
              </a:rPr>
              <a:t>Each </a:t>
            </a:r>
            <a:r>
              <a:rPr dirty="0" sz="1100" spc="20">
                <a:latin typeface="Cambria"/>
                <a:cs typeface="Cambria"/>
              </a:rPr>
              <a:t>venue of </a:t>
            </a:r>
            <a:r>
              <a:rPr dirty="0" sz="1100" spc="10">
                <a:latin typeface="Cambria"/>
                <a:cs typeface="Cambria"/>
              </a:rPr>
              <a:t>them 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10">
                <a:latin typeface="Cambria"/>
                <a:cs typeface="Cambria"/>
              </a:rPr>
              <a:t>belongs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">
                <a:latin typeface="Cambria"/>
                <a:cs typeface="Cambria"/>
              </a:rPr>
              <a:t>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one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of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65">
                <a:latin typeface="Cambria"/>
                <a:cs typeface="Cambria"/>
              </a:rPr>
              <a:t>574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20">
                <a:latin typeface="Cambria"/>
                <a:cs typeface="Cambria"/>
              </a:rPr>
              <a:t>unique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5">
                <a:latin typeface="Cambria"/>
                <a:cs typeface="Cambria"/>
              </a:rPr>
              <a:t>categories.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6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2021-08-29T16:52:40Z</dcterms:created>
  <dcterms:modified xsi:type="dcterms:W3CDTF">2021-08-29T16:52:40Z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2019-11-20T00:00:00Z</vt:filetime>
  </property>
  <property fmtid="{D5CDD505-2E9C-101B-9397-08002B2CF9AE}" pid="3" name="Creator">
    <vt:lpwstr>PDFescape Online - https://www.pdfescape.com</vt:lpwstr>
  </property>
  <property fmtid="{D5CDD505-2E9C-101B-9397-08002B2CF9AE}" pid="4" name="LastSaved">
    <vt:filetime>2021-08-29T00:00:00Z</vt:filetime>
  </property>
</Properties>
</file>